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60" r:id="rId3"/>
    <p:sldMasterId id="2147483672" r:id="rId4"/>
    <p:sldMasterId id="2147483698" r:id="rId5"/>
    <p:sldMasterId id="2147483686" r:id="rId6"/>
  </p:sldMasterIdLst>
  <p:notesMasterIdLst>
    <p:notesMasterId r:id="rId27"/>
  </p:notesMasterIdLst>
  <p:sldIdLst>
    <p:sldId id="260" r:id="rId7"/>
    <p:sldId id="534" r:id="rId8"/>
    <p:sldId id="532" r:id="rId9"/>
    <p:sldId id="536" r:id="rId10"/>
    <p:sldId id="540" r:id="rId11"/>
    <p:sldId id="544" r:id="rId12"/>
    <p:sldId id="518" r:id="rId13"/>
    <p:sldId id="539" r:id="rId14"/>
    <p:sldId id="529" r:id="rId15"/>
    <p:sldId id="261" r:id="rId16"/>
    <p:sldId id="535" r:id="rId17"/>
    <p:sldId id="543" r:id="rId18"/>
    <p:sldId id="530" r:id="rId19"/>
    <p:sldId id="531" r:id="rId20"/>
    <p:sldId id="542" r:id="rId21"/>
    <p:sldId id="258" r:id="rId22"/>
    <p:sldId id="268" r:id="rId23"/>
    <p:sldId id="545" r:id="rId24"/>
    <p:sldId id="512" r:id="rId25"/>
    <p:sldId id="52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80CD15-0A63-422A-B8DB-AF70021ED8E9}">
          <p14:sldIdLst>
            <p14:sldId id="260"/>
          </p14:sldIdLst>
        </p14:section>
        <p14:section name="Definition &amp; history" id="{7AD2D0BA-473E-4CDC-B142-4E0818549B2C}">
          <p14:sldIdLst>
            <p14:sldId id="534"/>
            <p14:sldId id="532"/>
            <p14:sldId id="536"/>
            <p14:sldId id="540"/>
            <p14:sldId id="544"/>
            <p14:sldId id="518"/>
            <p14:sldId id="539"/>
            <p14:sldId id="529"/>
          </p14:sldIdLst>
        </p14:section>
        <p14:section name="Toxicological aspects" id="{E56286AF-2CBE-4CF4-97B9-E44069E7CD75}">
          <p14:sldIdLst>
            <p14:sldId id="261"/>
            <p14:sldId id="535"/>
          </p14:sldIdLst>
        </p14:section>
        <p14:section name="Potential Controls" id="{0B24F4C1-1E37-4F04-BC4C-21E0B0901B8B}">
          <p14:sldIdLst>
            <p14:sldId id="543"/>
            <p14:sldId id="530"/>
            <p14:sldId id="531"/>
          </p14:sldIdLst>
        </p14:section>
        <p14:section name="End Slides" id="{3A506C4B-ED3B-4201-8B9E-4328D9CFA300}">
          <p14:sldIdLst>
            <p14:sldId id="542"/>
            <p14:sldId id="258"/>
            <p14:sldId id="268"/>
            <p14:sldId id="545"/>
            <p14:sldId id="512"/>
          </p14:sldIdLst>
        </p14:section>
        <p14:section name="References" id="{71EB884B-E64B-4ED6-A7B1-0866B9D6EF3A}">
          <p14:sldIdLst>
            <p14:sldId id="52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392"/>
    <a:srgbClr val="541C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996" autoAdjust="0"/>
  </p:normalViewPr>
  <p:slideViewPr>
    <p:cSldViewPr snapToGrid="0">
      <p:cViewPr varScale="1">
        <p:scale>
          <a:sx n="52" d="100"/>
          <a:sy n="52" d="100"/>
        </p:scale>
        <p:origin x="116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8AF5E-E949-4E0A-9355-D8709E256A42}" type="datetimeFigureOut">
              <a:rPr lang="en-NZ" smtClean="0"/>
              <a:t>2/05/2023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D7AD9-D922-4F17-8D22-570390C4366F}" type="slidenum">
              <a:rPr lang="en-NZ" smtClean="0"/>
              <a:t>‹#›</a:t>
            </a:fld>
            <a:endParaRPr lang="en-NZ"/>
          </a:p>
        </p:txBody>
      </p:sp>
    </p:spTree>
    <p:extLst>
      <p:ext uri="{BB962C8B-B14F-4D97-AF65-F5344CB8AC3E}">
        <p14:creationId xmlns:p14="http://schemas.microsoft.com/office/powerpoint/2010/main" val="1751926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NZ" dirty="0"/>
              <a:t>Different types of engineered stone &amp; definitions, neither NZ / </a:t>
            </a:r>
            <a:r>
              <a:rPr lang="en-NZ" dirty="0" err="1"/>
              <a:t>Aus</a:t>
            </a:r>
            <a:r>
              <a:rPr lang="en-NZ" dirty="0"/>
              <a:t> is part of the ISO </a:t>
            </a:r>
            <a:r>
              <a:rPr lang="en-NZ" dirty="0" err="1"/>
              <a:t>Techincal</a:t>
            </a:r>
            <a:r>
              <a:rPr lang="en-NZ" dirty="0"/>
              <a:t> Committee 328 on Engineered Stone established in 2020</a:t>
            </a:r>
          </a:p>
          <a:p>
            <a:pPr marL="171450" indent="-171450">
              <a:buFontTx/>
              <a:buChar char="-"/>
            </a:pPr>
            <a:r>
              <a:rPr lang="en-NZ" dirty="0"/>
              <a:t>Care should be taken to define engineered stone appropriately to assist in understanding the regulatory / enforcement requirements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D7AD9-D922-4F17-8D22-570390C4366F}"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309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WHWB</a:t>
            </a:r>
          </a:p>
          <a:p>
            <a:r>
              <a:rPr lang="en-NZ" dirty="0"/>
              <a:t>Importance of control hierarchy – Elimination, Substitution (brings new risks / unknowns), Isolation, Engineering Controls, Administration, PPE</a:t>
            </a:r>
          </a:p>
          <a:p>
            <a:r>
              <a:rPr lang="en-NZ" dirty="0"/>
              <a:t>Crystalline silica is a natural substance found in the earth’s surface, difficult to eliminate</a:t>
            </a:r>
          </a:p>
          <a:p>
            <a:r>
              <a:rPr lang="en-NZ" dirty="0"/>
              <a:t>Substitution of crystalline silica compound with something else may result in new health hazards</a:t>
            </a:r>
          </a:p>
          <a:p>
            <a:r>
              <a:rPr lang="en-NZ" dirty="0"/>
              <a:t>It’s important to note that there’s a difference between general ventilation and extraction / local extraction ventilation, dilution ventilation may give rise to higher exposure if air movement result in contaminants moving through the breathing zone of workers</a:t>
            </a:r>
          </a:p>
          <a:p>
            <a:endParaRPr lang="en-NZ" dirty="0"/>
          </a:p>
        </p:txBody>
      </p:sp>
      <p:sp>
        <p:nvSpPr>
          <p:cNvPr id="4" name="Slide Number Placeholder 3"/>
          <p:cNvSpPr>
            <a:spLocks noGrp="1"/>
          </p:cNvSpPr>
          <p:nvPr>
            <p:ph type="sldNum" sz="quarter" idx="5"/>
          </p:nvPr>
        </p:nvSpPr>
        <p:spPr/>
        <p:txBody>
          <a:bodyPr/>
          <a:lstStyle/>
          <a:p>
            <a:fld id="{1E4D7AD9-D922-4F17-8D22-570390C4366F}" type="slidenum">
              <a:rPr lang="en-NZ" smtClean="0"/>
              <a:t>13</a:t>
            </a:fld>
            <a:endParaRPr lang="en-NZ"/>
          </a:p>
        </p:txBody>
      </p:sp>
    </p:spTree>
    <p:extLst>
      <p:ext uri="{BB962C8B-B14F-4D97-AF65-F5344CB8AC3E}">
        <p14:creationId xmlns:p14="http://schemas.microsoft.com/office/powerpoint/2010/main" val="584003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Important to control water run-off and misting emission control to ensure secondary exposure control is efficient – prevention of unintended exposures to public</a:t>
            </a:r>
          </a:p>
          <a:p>
            <a:r>
              <a:rPr lang="en-NZ" dirty="0"/>
              <a:t>Unfortunately seen in industry as most often deployed as first line of defence</a:t>
            </a:r>
          </a:p>
          <a:p>
            <a:r>
              <a:rPr lang="en-NZ" dirty="0"/>
              <a:t>A hood or head top type, full face or half face powered air purifying respirator (PAPR) with at least a P2 filter must be worn as a minimum by workers carrying out: • fabricating, processing, cleaning or maintenance work in a fabrication workshop (including labourers and supervisors) • processing tasks during on-site installation. </a:t>
            </a:r>
          </a:p>
          <a:p>
            <a:r>
              <a:rPr lang="en-NZ" dirty="0"/>
              <a:t>Comparison of facial hair with respirable crystalline silica particle size indicated the importance of being clean shaven if half-face respirators are worn to prevent leakage of the respirator, which would mean the control has failed to protect the worker.</a:t>
            </a:r>
          </a:p>
          <a:p>
            <a:endParaRPr lang="en-NZ" dirty="0"/>
          </a:p>
          <a:p>
            <a:r>
              <a:rPr lang="en-NZ" dirty="0"/>
              <a:t>More information: https://www.worksafe.qld.gov.au/__data/assets/pdf_file/0013/32413/managing-respirable-crystalline-silica-dust-exposure-in-the-stone-benchtop-industry-code-of-practice-2019.pdf</a:t>
            </a:r>
          </a:p>
        </p:txBody>
      </p:sp>
      <p:sp>
        <p:nvSpPr>
          <p:cNvPr id="4" name="Slide Number Placeholder 3"/>
          <p:cNvSpPr>
            <a:spLocks noGrp="1"/>
          </p:cNvSpPr>
          <p:nvPr>
            <p:ph type="sldNum" sz="quarter" idx="5"/>
          </p:nvPr>
        </p:nvSpPr>
        <p:spPr/>
        <p:txBody>
          <a:bodyPr/>
          <a:lstStyle/>
          <a:p>
            <a:fld id="{1E4D7AD9-D922-4F17-8D22-570390C4366F}" type="slidenum">
              <a:rPr lang="en-NZ" smtClean="0"/>
              <a:t>14</a:t>
            </a:fld>
            <a:endParaRPr lang="en-NZ"/>
          </a:p>
        </p:txBody>
      </p:sp>
    </p:spTree>
    <p:extLst>
      <p:ext uri="{BB962C8B-B14F-4D97-AF65-F5344CB8AC3E}">
        <p14:creationId xmlns:p14="http://schemas.microsoft.com/office/powerpoint/2010/main" val="994811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 Industry relatively new – boom in early 2000s</a:t>
            </a:r>
          </a:p>
          <a:p>
            <a:pPr marL="171450" indent="-171450">
              <a:buFontTx/>
              <a:buChar char="-"/>
            </a:pPr>
            <a:r>
              <a:rPr lang="en-NZ" dirty="0"/>
              <a:t>Work force is young</a:t>
            </a:r>
          </a:p>
          <a:p>
            <a:pPr marL="171450" indent="-171450">
              <a:buFontTx/>
              <a:buChar char="-"/>
            </a:pPr>
            <a:r>
              <a:rPr lang="en-NZ" dirty="0"/>
              <a:t>Exposure levels are extremely high due to silica concentrations</a:t>
            </a:r>
          </a:p>
          <a:p>
            <a:pPr marL="171450" indent="-171450">
              <a:buFontTx/>
              <a:buChar char="-"/>
            </a:pPr>
            <a:r>
              <a:rPr lang="en-NZ" dirty="0"/>
              <a:t>Industry is not regulated &amp; pricing competition force short-cuts</a:t>
            </a:r>
          </a:p>
          <a:p>
            <a:pPr marL="171450" indent="-171450">
              <a:buFontTx/>
              <a:buChar char="-"/>
            </a:pPr>
            <a:r>
              <a:rPr lang="en-NZ" dirty="0"/>
              <a:t>Often employed immigrants (some kiwi’s were exposed in Australia) – cannot claim through ACC, will need to register for Australian compensation</a:t>
            </a:r>
          </a:p>
          <a:p>
            <a:pPr marL="171450" indent="-171450">
              <a:buFontTx/>
              <a:buChar char="-"/>
            </a:pPr>
            <a:endParaRPr lang="en-NZ" dirty="0"/>
          </a:p>
          <a:p>
            <a:pPr marL="171450" indent="-171450">
              <a:buFontTx/>
              <a:buChar char="-"/>
            </a:pPr>
            <a:endParaRPr lang="en-NZ" dirty="0"/>
          </a:p>
          <a:p>
            <a:pPr marL="171450" indent="-171450">
              <a:buFontTx/>
              <a:buChar char="-"/>
            </a:pPr>
            <a:endParaRPr lang="en-NZ" dirty="0"/>
          </a:p>
          <a:p>
            <a:pPr marL="171450" indent="-171450">
              <a:buFontTx/>
              <a:buChar char="-"/>
            </a:pPr>
            <a:endParaRPr lang="en-NZ" dirty="0"/>
          </a:p>
        </p:txBody>
      </p:sp>
      <p:sp>
        <p:nvSpPr>
          <p:cNvPr id="4" name="Slide Number Placeholder 3"/>
          <p:cNvSpPr>
            <a:spLocks noGrp="1"/>
          </p:cNvSpPr>
          <p:nvPr>
            <p:ph type="sldNum" sz="quarter" idx="5"/>
          </p:nvPr>
        </p:nvSpPr>
        <p:spPr/>
        <p:txBody>
          <a:bodyPr/>
          <a:lstStyle/>
          <a:p>
            <a:fld id="{1E4D7AD9-D922-4F17-8D22-570390C4366F}" type="slidenum">
              <a:rPr lang="en-NZ" smtClean="0"/>
              <a:t>16</a:t>
            </a:fld>
            <a:endParaRPr lang="en-NZ"/>
          </a:p>
        </p:txBody>
      </p:sp>
    </p:spTree>
    <p:extLst>
      <p:ext uri="{BB962C8B-B14F-4D97-AF65-F5344CB8AC3E}">
        <p14:creationId xmlns:p14="http://schemas.microsoft.com/office/powerpoint/2010/main" val="3502309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E4D7AD9-D922-4F17-8D22-570390C4366F}" type="slidenum">
              <a:rPr lang="en-NZ" smtClean="0"/>
              <a:t>20</a:t>
            </a:fld>
            <a:endParaRPr lang="en-NZ"/>
          </a:p>
        </p:txBody>
      </p:sp>
    </p:spTree>
    <p:extLst>
      <p:ext uri="{BB962C8B-B14F-4D97-AF65-F5344CB8AC3E}">
        <p14:creationId xmlns:p14="http://schemas.microsoft.com/office/powerpoint/2010/main" val="58450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Most SME don’t conduct occupational health surveillance / exposure monitoring – 2-5 employees</a:t>
            </a:r>
          </a:p>
          <a:p>
            <a:r>
              <a:rPr lang="en-NZ" dirty="0"/>
              <a:t>Crystalline Silica content not always accurately reflected in SDSs / SDSs not available</a:t>
            </a:r>
          </a:p>
          <a:p>
            <a:endParaRPr lang="en-NZ" dirty="0"/>
          </a:p>
        </p:txBody>
      </p:sp>
      <p:sp>
        <p:nvSpPr>
          <p:cNvPr id="4" name="Slide Number Placeholder 3"/>
          <p:cNvSpPr>
            <a:spLocks noGrp="1"/>
          </p:cNvSpPr>
          <p:nvPr>
            <p:ph type="sldNum" sz="quarter" idx="5"/>
          </p:nvPr>
        </p:nvSpPr>
        <p:spPr/>
        <p:txBody>
          <a:bodyPr/>
          <a:lstStyle/>
          <a:p>
            <a:fld id="{1E4D7AD9-D922-4F17-8D22-570390C4366F}" type="slidenum">
              <a:rPr lang="en-NZ" smtClean="0"/>
              <a:t>3</a:t>
            </a:fld>
            <a:endParaRPr lang="en-NZ"/>
          </a:p>
        </p:txBody>
      </p:sp>
    </p:spTree>
    <p:extLst>
      <p:ext uri="{BB962C8B-B14F-4D97-AF65-F5344CB8AC3E}">
        <p14:creationId xmlns:p14="http://schemas.microsoft.com/office/powerpoint/2010/main" val="40215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WorkSafe identified 586 potentially exposed workers during their inspections between 2019 – 2022 &amp; expects the number to increase as former workers are identified / new workers enter the industry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r>
              <a:rPr lang="en-NZ" sz="1200" b="0" i="0" dirty="0">
                <a:solidFill>
                  <a:srgbClr val="4D4D4D"/>
                </a:solidFill>
                <a:effectLst/>
                <a:latin typeface="Verdana" panose="020B0604030504040204" pitchFamily="34" charset="0"/>
              </a:rPr>
              <a:t>WorkSafe conducted intensive inspections of 131 known businesses conducting work on engineered stone between 2019 to 2022</a:t>
            </a:r>
          </a:p>
          <a:p>
            <a:r>
              <a:rPr lang="en-NZ" sz="1200" dirty="0">
                <a:solidFill>
                  <a:srgbClr val="4D4D4D"/>
                </a:solidFill>
                <a:latin typeface="Verdana" panose="020B0604030504040204" pitchFamily="34" charset="0"/>
              </a:rPr>
              <a:t>Notices were issued together with information in order to assist businesses in controlling the risk to worker’s health</a:t>
            </a:r>
          </a:p>
          <a:p>
            <a:r>
              <a:rPr lang="en-NZ" sz="1200" b="0" i="0" dirty="0">
                <a:solidFill>
                  <a:srgbClr val="4D4D4D"/>
                </a:solidFill>
                <a:effectLst/>
                <a:latin typeface="Verdana" panose="020B0604030504040204" pitchFamily="34" charset="0"/>
              </a:rPr>
              <a:t>Repeat visits revealed workplaces lapsing in control of the risk</a:t>
            </a:r>
          </a:p>
          <a:p>
            <a:r>
              <a:rPr lang="en-NZ" sz="1200" b="0" i="0" dirty="0">
                <a:solidFill>
                  <a:srgbClr val="4D4D4D"/>
                </a:solidFill>
                <a:effectLst/>
                <a:latin typeface="Verdana" panose="020B0604030504040204" pitchFamily="34" charset="0"/>
              </a:rPr>
              <a:t>Voluntary RCS Accreditation Programme run by the New Zealand Stone Advisory Group and IMPAC Services observed poor participation from the industry, as only 44 of the 131 businesses registered to participate and only 21 of those completed their audits, with only 2 reaching gold status.</a:t>
            </a:r>
          </a:p>
          <a:p>
            <a:r>
              <a:rPr lang="en-NZ" sz="1200" dirty="0">
                <a:solidFill>
                  <a:srgbClr val="4D4D4D"/>
                </a:solidFill>
                <a:latin typeface="Verdana" panose="020B0604030504040204" pitchFamily="34" charset="0"/>
              </a:rPr>
              <a:t>NZESAG / IMPAC concluded that the program will be unsuccessful in future if it is not made compulsory for the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It is important to note that Health Surveillance Monitoring is different from the ACC Assessment Pathway.</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Health Monitoring is conducted routinely as a safeguard together with occupational exposure monitoring to ensure workers health are protected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Whereas, the ACC Assessment Pathway is a process to assess the health of persons who have potentially been exposed to high concentrations of crystalline silica during work on engineered stone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D7AD9-D922-4F17-8D22-570390C4366F}"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885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Indicates health monitoring not being conducted, GP / health professionals not trained on the ACC accelerated silicosis assessment pathway / exposure occurred outside of New Zealand during migrant work elsewhere / migrant workers in NZ not able to access the pathway</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Might be due to individuals not having symptoms as of yet – young workforce = lung function seems normal but nodules may be present without decreased lung function &amp; no scar tissue has formed yet = not easily detected through chronic silicosis health screening of x-ray and pulmonary function testing – requires CT scans for diagnosis in healthy workforce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More information: https://www.tewhatuora.govt.nz/assets/For-the-health-sector/Health-sector-guidance/Diseases-and-conditions/Accelerated-Silicosis-Assessement-Pathway-Guidance.pdf</a:t>
            </a:r>
          </a:p>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D7AD9-D922-4F17-8D22-570390C4366F}"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543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D7AD9-D922-4F17-8D22-570390C4366F}"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53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NZ" dirty="0"/>
              <a:t>Silicosis = regulatory systems failure</a:t>
            </a:r>
          </a:p>
          <a:p>
            <a:pPr>
              <a:buFontTx/>
              <a:buChar char="-"/>
            </a:pPr>
            <a:r>
              <a:rPr lang="en-NZ" dirty="0"/>
              <a:t>A-symptomatic individuals (young workforce = doesn’t have lung function difficulties until too late)</a:t>
            </a:r>
          </a:p>
          <a:p>
            <a:pPr>
              <a:buFontTx/>
              <a:buChar char="-"/>
            </a:pPr>
            <a:r>
              <a:rPr lang="en-NZ" dirty="0"/>
              <a:t>If regulation compliance / licensing fails – product will be banned in 2024 in Australia with talks that New Zealand might follow suite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NZ" dirty="0"/>
          </a:p>
        </p:txBody>
      </p:sp>
      <p:sp>
        <p:nvSpPr>
          <p:cNvPr id="4" name="Slide Number Placeholder 3"/>
          <p:cNvSpPr>
            <a:spLocks noGrp="1"/>
          </p:cNvSpPr>
          <p:nvPr>
            <p:ph type="sldNum" sz="quarter" idx="5"/>
          </p:nvPr>
        </p:nvSpPr>
        <p:spPr/>
        <p:txBody>
          <a:bodyPr/>
          <a:lstStyle/>
          <a:p>
            <a:fld id="{1E4D7AD9-D922-4F17-8D22-570390C4366F}" type="slidenum">
              <a:rPr lang="en-NZ" smtClean="0"/>
              <a:t>7</a:t>
            </a:fld>
            <a:endParaRPr lang="en-NZ"/>
          </a:p>
        </p:txBody>
      </p:sp>
    </p:spTree>
    <p:extLst>
      <p:ext uri="{BB962C8B-B14F-4D97-AF65-F5344CB8AC3E}">
        <p14:creationId xmlns:p14="http://schemas.microsoft.com/office/powerpoint/2010/main" val="379868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Engineered stone contains up to 90% crystalline silica, but SDS’s does not always reflect silica % accurately &amp; some manufacturers don’t provide SDS’</a:t>
            </a:r>
          </a:p>
          <a:p>
            <a:r>
              <a:rPr lang="en-NZ" dirty="0"/>
              <a:t>Already crushed stone, mixed with resin. Furthermore, the microscopic analysis of engineered stone indicates that silica particles are not bonded with resin, which results in the release of silica dust from already crushed stone during grinding, cutting, sanding and polishing.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Smaller particles = Larger surface area, higher surface charge in comparison to natural stone – faster absorption / metabolising of particles once in body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1E4D7AD9-D922-4F17-8D22-570390C4366F}" type="slidenum">
              <a:rPr lang="en-NZ" smtClean="0"/>
              <a:t>8</a:t>
            </a:fld>
            <a:endParaRPr lang="en-NZ"/>
          </a:p>
        </p:txBody>
      </p:sp>
    </p:spTree>
    <p:extLst>
      <p:ext uri="{BB962C8B-B14F-4D97-AF65-F5344CB8AC3E}">
        <p14:creationId xmlns:p14="http://schemas.microsoft.com/office/powerpoint/2010/main" val="1711624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NZ" dirty="0"/>
              <a:t>Dry-processing and higher duration of exposure = high prevalence of silicosis</a:t>
            </a:r>
          </a:p>
          <a:p>
            <a:pPr>
              <a:buFontTx/>
              <a:buChar char="-"/>
            </a:pPr>
            <a:r>
              <a:rPr lang="en-NZ" dirty="0"/>
              <a:t>Air guns / compressed air used to remove </a:t>
            </a:r>
            <a:r>
              <a:rPr lang="en-NZ" dirty="0" err="1"/>
              <a:t>clugs</a:t>
            </a:r>
            <a:r>
              <a:rPr lang="en-NZ" dirty="0"/>
              <a:t> of dust from respirators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Installers and factory machinists –have highest exposure due to cutting, sanding etc</a:t>
            </a:r>
          </a:p>
          <a:p>
            <a:r>
              <a:rPr lang="en-NZ" dirty="0"/>
              <a:t>Not to exclude administration workers adjacent to fabrication workshops – some have been diagnosed in Australia already</a:t>
            </a:r>
          </a:p>
          <a:p>
            <a:r>
              <a:rPr lang="en-NZ" dirty="0"/>
              <a:t>Secondary exposures even with wet methods needs to be mitigated and controlled, as respirable crystalline silica particles within water droplets can be released once droplets evaporates</a:t>
            </a:r>
          </a:p>
          <a:p>
            <a:r>
              <a:rPr lang="en-NZ" dirty="0"/>
              <a:t>Onsite laundry facilities required to control secondary exposure and larger environment</a:t>
            </a:r>
          </a:p>
        </p:txBody>
      </p:sp>
      <p:sp>
        <p:nvSpPr>
          <p:cNvPr id="4" name="Slide Number Placeholder 3"/>
          <p:cNvSpPr>
            <a:spLocks noGrp="1"/>
          </p:cNvSpPr>
          <p:nvPr>
            <p:ph type="sldNum" sz="quarter" idx="5"/>
          </p:nvPr>
        </p:nvSpPr>
        <p:spPr/>
        <p:txBody>
          <a:bodyPr/>
          <a:lstStyle/>
          <a:p>
            <a:fld id="{1E4D7AD9-D922-4F17-8D22-570390C4366F}" type="slidenum">
              <a:rPr lang="en-NZ" smtClean="0"/>
              <a:t>9</a:t>
            </a:fld>
            <a:endParaRPr lang="en-NZ"/>
          </a:p>
        </p:txBody>
      </p:sp>
    </p:spTree>
    <p:extLst>
      <p:ext uri="{BB962C8B-B14F-4D97-AF65-F5344CB8AC3E}">
        <p14:creationId xmlns:p14="http://schemas.microsoft.com/office/powerpoint/2010/main" val="3085681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 mechanism of silicosis start with the inhalation of respirable crystalline silica particles, (dust fractions above the respirable size is excreted in the upper respiratory tract), these small particles enter the lungs and ends in the alveoli (lung sacs), where gas exchange processes happen in the lungs. The body’s immune system activates &amp; tries to fight the abnormal body (in this case the crystalline silica particles), during which the macrophage ingests the silica particles but cannot destroy / metabolise them. The macrophage cell starts to disintegrate &amp; gets absorbed into the cell wall of the alveoli where the unmetabolized particles of crystalline silica results in cell death of the alveoli. Over time (as seen with chronic silicosis), scar tissue develops throughout the upper lung due to unmetabolized crystalline silica particles. However, with accelerated silicosis, there hasn’t been sufficient time for scar tissue to develop, which is why diagnosis with X-Rays is difficult &amp; in young healthy bodies, the lung function still seems normal even though the body is burdened by high amounts of crystalline silica particles.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Smaller particles = Larger surface area, higher surface charge in comparison to natural stone – faster absorption / metabolising of particles once in body</a:t>
            </a:r>
          </a:p>
          <a:p>
            <a:pPr marL="171450" indent="-171450">
              <a:buFontTx/>
              <a:buChar char="-"/>
            </a:pPr>
            <a:r>
              <a:rPr lang="en-NZ" dirty="0"/>
              <a:t>University of </a:t>
            </a:r>
            <a:r>
              <a:rPr lang="en-NZ" dirty="0" err="1"/>
              <a:t>Adeleide</a:t>
            </a:r>
            <a:r>
              <a:rPr lang="en-NZ" dirty="0"/>
              <a:t> conducted composition studies of nano dust particles in lungs &amp; identified heavy metals (titanium, cobalt and copper), volatile organic compounds (predominantly styrene and phthalic anhydride, both are sensitizers and linked to occupational asthma) in the nano-dust fragment together with a variable percentage of crystalline silica (up to 95%).</a:t>
            </a:r>
          </a:p>
          <a:p>
            <a:pPr marL="171450" indent="-171450">
              <a:buFontTx/>
              <a:buChar char="-"/>
            </a:pPr>
            <a:r>
              <a:rPr lang="en-NZ" dirty="0"/>
              <a:t>Synergistic effects of these compounds in addition to the respirable crystalline silica fraction is unclear and further studies are recommended to better understand if catalytic / synergistic processes are responsible for the high amounts of accelerated silicosis cases identified.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dirty="0"/>
              <a:t>Impaired lung function only visible on X-ray in severely advanced cases = too late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 Furthermore, extremely high quantities on crystalline silica / micro-dust inhalation = overload of body’s immune response &amp; alveolar cell death</a:t>
            </a:r>
          </a:p>
          <a:p>
            <a:r>
              <a:rPr lang="en-NZ" dirty="0"/>
              <a:t>= Accelerated silicosis / COPD / autoimmune disease / kidney disease due to crystalline silica dust particles being carried into the body’s excretion 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D7AD9-D922-4F17-8D22-570390C4366F}"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880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D46E-AF98-4D43-A7F8-F7A2028B38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46581C58-6820-43DC-BFCC-8A8EC348CB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Tree>
    <p:extLst>
      <p:ext uri="{BB962C8B-B14F-4D97-AF65-F5344CB8AC3E}">
        <p14:creationId xmlns:p14="http://schemas.microsoft.com/office/powerpoint/2010/main" val="42492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E889-0FFB-481C-9991-B7C87902B000}"/>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7ED76E7-A415-48B9-BB3E-6D65029F7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B083769-386E-4AD1-9ACD-72870E29E5D0}"/>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5" name="Footer Placeholder 4">
            <a:extLst>
              <a:ext uri="{FF2B5EF4-FFF2-40B4-BE49-F238E27FC236}">
                <a16:creationId xmlns:a16="http://schemas.microsoft.com/office/drawing/2014/main" id="{E4D1B512-05A5-40CB-A105-B43B80C7FDF2}"/>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a:extLst>
              <a:ext uri="{FF2B5EF4-FFF2-40B4-BE49-F238E27FC236}">
                <a16:creationId xmlns:a16="http://schemas.microsoft.com/office/drawing/2014/main" id="{78B8FA39-EE38-4BD4-9AAE-C30D0320FFC8}"/>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273167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10CBFB-41C2-4FB9-AF65-2DCDD30722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A05EFF9-5A9C-49D8-8F2D-BB7FABED6F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D6690EF-F1B4-4CB3-B14E-0F3A1909F361}"/>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5" name="Footer Placeholder 4">
            <a:extLst>
              <a:ext uri="{FF2B5EF4-FFF2-40B4-BE49-F238E27FC236}">
                <a16:creationId xmlns:a16="http://schemas.microsoft.com/office/drawing/2014/main" id="{886962B2-80D0-4E25-B97D-1B47D753A987}"/>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a:extLst>
              <a:ext uri="{FF2B5EF4-FFF2-40B4-BE49-F238E27FC236}">
                <a16:creationId xmlns:a16="http://schemas.microsoft.com/office/drawing/2014/main" id="{B180F238-1DC7-4B61-B5F6-E16EBD262CF5}"/>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2101068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332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D46E-AF98-4D43-A7F8-F7A2028B38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46581C58-6820-43DC-BFCC-8A8EC348CB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Tree>
    <p:extLst>
      <p:ext uri="{BB962C8B-B14F-4D97-AF65-F5344CB8AC3E}">
        <p14:creationId xmlns:p14="http://schemas.microsoft.com/office/powerpoint/2010/main" val="782237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CA86-15D9-4698-A32B-9AEAF399F8FC}"/>
              </a:ext>
            </a:extLst>
          </p:cNvPr>
          <p:cNvSpPr>
            <a:spLocks noGrp="1"/>
          </p:cNvSpPr>
          <p:nvPr>
            <p:ph type="title"/>
          </p:nvPr>
        </p:nvSpPr>
        <p:spPr>
          <a:xfrm>
            <a:off x="243840" y="268479"/>
            <a:ext cx="11563350" cy="1325563"/>
          </a:xfrm>
        </p:spPr>
        <p:txBody>
          <a:body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6606C315-7EA9-4310-9E4A-25BD9D39E646}"/>
              </a:ext>
            </a:extLst>
          </p:cNvPr>
          <p:cNvSpPr>
            <a:spLocks noGrp="1"/>
          </p:cNvSpPr>
          <p:nvPr>
            <p:ph idx="1"/>
          </p:nvPr>
        </p:nvSpPr>
        <p:spPr>
          <a:xfrm>
            <a:off x="243840" y="1885950"/>
            <a:ext cx="11563350" cy="4040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736892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FF93-4735-462C-A90C-38AB1B89E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DDCDFF9-13E1-4733-972E-F9F08B8233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E8400-F470-4791-8F85-C4FFAD383AFC}"/>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5" name="Footer Placeholder 4">
            <a:extLst>
              <a:ext uri="{FF2B5EF4-FFF2-40B4-BE49-F238E27FC236}">
                <a16:creationId xmlns:a16="http://schemas.microsoft.com/office/drawing/2014/main" id="{2E7B5C4A-1B10-40B2-B011-747E0D9AAFBF}"/>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a:extLst>
              <a:ext uri="{FF2B5EF4-FFF2-40B4-BE49-F238E27FC236}">
                <a16:creationId xmlns:a16="http://schemas.microsoft.com/office/drawing/2014/main" id="{4C4DFD4C-2023-4231-8E3A-1306FFC85797}"/>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2353855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91DE-DC3A-4E0F-B767-66FEF64D5B11}"/>
              </a:ext>
            </a:extLst>
          </p:cNvPr>
          <p:cNvSpPr>
            <a:spLocks noGrp="1"/>
          </p:cNvSpPr>
          <p:nvPr>
            <p:ph type="title"/>
          </p:nvPr>
        </p:nvSpPr>
        <p:spPr>
          <a:xfrm>
            <a:off x="281940" y="268479"/>
            <a:ext cx="11666220" cy="1325563"/>
          </a:xfrm>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C41E57F-0B0C-430D-AE32-85D024041D66}"/>
              </a:ext>
            </a:extLst>
          </p:cNvPr>
          <p:cNvSpPr>
            <a:spLocks noGrp="1"/>
          </p:cNvSpPr>
          <p:nvPr>
            <p:ph sz="half" idx="1"/>
          </p:nvPr>
        </p:nvSpPr>
        <p:spPr>
          <a:xfrm>
            <a:off x="243840" y="1825625"/>
            <a:ext cx="577596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a:extLst>
              <a:ext uri="{FF2B5EF4-FFF2-40B4-BE49-F238E27FC236}">
                <a16:creationId xmlns:a16="http://schemas.microsoft.com/office/drawing/2014/main" id="{E2A41E42-A225-4FF4-BBCC-2124505498C6}"/>
              </a:ext>
            </a:extLst>
          </p:cNvPr>
          <p:cNvSpPr>
            <a:spLocks noGrp="1"/>
          </p:cNvSpPr>
          <p:nvPr>
            <p:ph sz="half" idx="2"/>
          </p:nvPr>
        </p:nvSpPr>
        <p:spPr>
          <a:xfrm>
            <a:off x="6172200" y="1825625"/>
            <a:ext cx="5775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F4A7B01D-A9A8-48F0-89B5-BA24D185E4D4}"/>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6" name="Footer Placeholder 5">
            <a:extLst>
              <a:ext uri="{FF2B5EF4-FFF2-40B4-BE49-F238E27FC236}">
                <a16:creationId xmlns:a16="http://schemas.microsoft.com/office/drawing/2014/main" id="{0C5C6343-1232-4C87-9789-549DA39FBBB1}"/>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a:extLst>
              <a:ext uri="{FF2B5EF4-FFF2-40B4-BE49-F238E27FC236}">
                <a16:creationId xmlns:a16="http://schemas.microsoft.com/office/drawing/2014/main" id="{E8736221-38F7-4D3B-906C-5F280A24AAC5}"/>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3992994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747C-CB57-4F9C-BF06-A1D3EEC4A30B}"/>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FC56AA0-07B1-443A-B9CD-87F29023E2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DB6482-00B9-404C-ADA8-FACDC9B5EB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F4409816-5462-41F5-A4E4-47A38646FE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E2E567-01B9-4A63-8190-A47241E236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1945418F-48C4-494C-A039-F52115AA08D5}"/>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8" name="Footer Placeholder 7">
            <a:extLst>
              <a:ext uri="{FF2B5EF4-FFF2-40B4-BE49-F238E27FC236}">
                <a16:creationId xmlns:a16="http://schemas.microsoft.com/office/drawing/2014/main" id="{97875E11-46F4-4295-B96E-E6731D0C85B7}"/>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9" name="Slide Number Placeholder 8">
            <a:extLst>
              <a:ext uri="{FF2B5EF4-FFF2-40B4-BE49-F238E27FC236}">
                <a16:creationId xmlns:a16="http://schemas.microsoft.com/office/drawing/2014/main" id="{8987FC5C-3AEE-46EE-B247-63D0F2BEA53F}"/>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97647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6BE5-8964-4BC9-B274-413616837937}"/>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B7E251A4-6DC0-47AD-BBBC-02B4B51F22A7}"/>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4" name="Footer Placeholder 3">
            <a:extLst>
              <a:ext uri="{FF2B5EF4-FFF2-40B4-BE49-F238E27FC236}">
                <a16:creationId xmlns:a16="http://schemas.microsoft.com/office/drawing/2014/main" id="{CAFB974E-3A99-49F1-B58F-8894549EB2E2}"/>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5" name="Slide Number Placeholder 4">
            <a:extLst>
              <a:ext uri="{FF2B5EF4-FFF2-40B4-BE49-F238E27FC236}">
                <a16:creationId xmlns:a16="http://schemas.microsoft.com/office/drawing/2014/main" id="{8C674907-D117-4F4C-87E1-1741A87CA85F}"/>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3177871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CAF420-E529-479A-BD60-FCC73DB1832A}"/>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3" name="Footer Placeholder 2">
            <a:extLst>
              <a:ext uri="{FF2B5EF4-FFF2-40B4-BE49-F238E27FC236}">
                <a16:creationId xmlns:a16="http://schemas.microsoft.com/office/drawing/2014/main" id="{C3FD02C1-D33D-4528-9061-8D58F58F92F7}"/>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4" name="Slide Number Placeholder 3">
            <a:extLst>
              <a:ext uri="{FF2B5EF4-FFF2-40B4-BE49-F238E27FC236}">
                <a16:creationId xmlns:a16="http://schemas.microsoft.com/office/drawing/2014/main" id="{FBECB524-FD29-47D7-80EA-27614DE8CD94}"/>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25262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CA86-15D9-4698-A32B-9AEAF399F8F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606C315-7EA9-4310-9E4A-25BD9D39E6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3FE9257-9CB9-4E37-A6A3-C89CD05DF72D}"/>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5" name="Footer Placeholder 4">
            <a:extLst>
              <a:ext uri="{FF2B5EF4-FFF2-40B4-BE49-F238E27FC236}">
                <a16:creationId xmlns:a16="http://schemas.microsoft.com/office/drawing/2014/main" id="{FD2E18F8-8F55-4AA5-BECB-BF6BCF0E7B01}"/>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a:extLst>
              <a:ext uri="{FF2B5EF4-FFF2-40B4-BE49-F238E27FC236}">
                <a16:creationId xmlns:a16="http://schemas.microsoft.com/office/drawing/2014/main" id="{6A62AFCA-0DAA-4FBD-B756-651C023F3AC2}"/>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3164356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3C006-0E9D-4521-A3E1-93A2D522D8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00EC1FDA-DA8F-4C87-9561-0B15211352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927FCC4E-9C34-4EC1-AD2C-EAF642455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2DBD7-E42D-4AC0-B211-F2B28CAB41D7}"/>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6" name="Footer Placeholder 5">
            <a:extLst>
              <a:ext uri="{FF2B5EF4-FFF2-40B4-BE49-F238E27FC236}">
                <a16:creationId xmlns:a16="http://schemas.microsoft.com/office/drawing/2014/main" id="{3E5CBFBE-BF20-42CD-8550-71EFAF3C2609}"/>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a:extLst>
              <a:ext uri="{FF2B5EF4-FFF2-40B4-BE49-F238E27FC236}">
                <a16:creationId xmlns:a16="http://schemas.microsoft.com/office/drawing/2014/main" id="{3A7A754E-28BB-4E26-9CD3-6E5FDBE6283F}"/>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3052534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A090-FF1B-421A-A1A8-C6F019A92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4BF0D45C-1BD0-4C2C-A680-DEF7FF6115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9ACDB6AB-8227-4D87-9598-50B7372AE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D40FAC-3D2D-4BEF-8E64-ED6E67B20C3E}"/>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6" name="Footer Placeholder 5">
            <a:extLst>
              <a:ext uri="{FF2B5EF4-FFF2-40B4-BE49-F238E27FC236}">
                <a16:creationId xmlns:a16="http://schemas.microsoft.com/office/drawing/2014/main" id="{10A01EC8-5DD4-4B2C-9E9E-4F326BE07A43}"/>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a:extLst>
              <a:ext uri="{FF2B5EF4-FFF2-40B4-BE49-F238E27FC236}">
                <a16:creationId xmlns:a16="http://schemas.microsoft.com/office/drawing/2014/main" id="{2C616DB1-0918-4025-AADF-0AA0DDA8643A}"/>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2532247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E889-0FFB-481C-9991-B7C87902B000}"/>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7ED76E7-A415-48B9-BB3E-6D65029F7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B083769-386E-4AD1-9ACD-72870E29E5D0}"/>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5" name="Footer Placeholder 4">
            <a:extLst>
              <a:ext uri="{FF2B5EF4-FFF2-40B4-BE49-F238E27FC236}">
                <a16:creationId xmlns:a16="http://schemas.microsoft.com/office/drawing/2014/main" id="{E4D1B512-05A5-40CB-A105-B43B80C7FDF2}"/>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a:extLst>
              <a:ext uri="{FF2B5EF4-FFF2-40B4-BE49-F238E27FC236}">
                <a16:creationId xmlns:a16="http://schemas.microsoft.com/office/drawing/2014/main" id="{78B8FA39-EE38-4BD4-9AAE-C30D0320FFC8}"/>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4059292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10CBFB-41C2-4FB9-AF65-2DCDD30722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A05EFF9-5A9C-49D8-8F2D-BB7FABED6F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D6690EF-F1B4-4CB3-B14E-0F3A1909F361}"/>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5" name="Footer Placeholder 4">
            <a:extLst>
              <a:ext uri="{FF2B5EF4-FFF2-40B4-BE49-F238E27FC236}">
                <a16:creationId xmlns:a16="http://schemas.microsoft.com/office/drawing/2014/main" id="{886962B2-80D0-4E25-B97D-1B47D753A987}"/>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a:extLst>
              <a:ext uri="{FF2B5EF4-FFF2-40B4-BE49-F238E27FC236}">
                <a16:creationId xmlns:a16="http://schemas.microsoft.com/office/drawing/2014/main" id="{B180F238-1DC7-4B61-B5F6-E16EBD262CF5}"/>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2697613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D46E-AF98-4D43-A7F8-F7A2028B38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46581C58-6820-43DC-BFCC-8A8EC348CB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Tree>
    <p:extLst>
      <p:ext uri="{BB962C8B-B14F-4D97-AF65-F5344CB8AC3E}">
        <p14:creationId xmlns:p14="http://schemas.microsoft.com/office/powerpoint/2010/main" val="2492589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CA86-15D9-4698-A32B-9AEAF399F8F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606C315-7EA9-4310-9E4A-25BD9D39E6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3FE9257-9CB9-4E37-A6A3-C89CD05DF72D}"/>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5" name="Footer Placeholder 4">
            <a:extLst>
              <a:ext uri="{FF2B5EF4-FFF2-40B4-BE49-F238E27FC236}">
                <a16:creationId xmlns:a16="http://schemas.microsoft.com/office/drawing/2014/main" id="{FD2E18F8-8F55-4AA5-BECB-BF6BCF0E7B01}"/>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a:extLst>
              <a:ext uri="{FF2B5EF4-FFF2-40B4-BE49-F238E27FC236}">
                <a16:creationId xmlns:a16="http://schemas.microsoft.com/office/drawing/2014/main" id="{6A62AFCA-0DAA-4FBD-B756-651C023F3AC2}"/>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2008007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FF93-4735-462C-A90C-38AB1B89E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DDCDFF9-13E1-4733-972E-F9F08B8233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E8400-F470-4791-8F85-C4FFAD383AFC}"/>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5" name="Footer Placeholder 4">
            <a:extLst>
              <a:ext uri="{FF2B5EF4-FFF2-40B4-BE49-F238E27FC236}">
                <a16:creationId xmlns:a16="http://schemas.microsoft.com/office/drawing/2014/main" id="{2E7B5C4A-1B10-40B2-B011-747E0D9AAFBF}"/>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a:extLst>
              <a:ext uri="{FF2B5EF4-FFF2-40B4-BE49-F238E27FC236}">
                <a16:creationId xmlns:a16="http://schemas.microsoft.com/office/drawing/2014/main" id="{4C4DFD4C-2023-4231-8E3A-1306FFC85797}"/>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244715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91DE-DC3A-4E0F-B767-66FEF64D5B1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C41E57F-0B0C-430D-AE32-85D024041D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E2A41E42-A225-4FF4-BBCC-2124505498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F4A7B01D-A9A8-48F0-89B5-BA24D185E4D4}"/>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6" name="Footer Placeholder 5">
            <a:extLst>
              <a:ext uri="{FF2B5EF4-FFF2-40B4-BE49-F238E27FC236}">
                <a16:creationId xmlns:a16="http://schemas.microsoft.com/office/drawing/2014/main" id="{0C5C6343-1232-4C87-9789-549DA39FBBB1}"/>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a:extLst>
              <a:ext uri="{FF2B5EF4-FFF2-40B4-BE49-F238E27FC236}">
                <a16:creationId xmlns:a16="http://schemas.microsoft.com/office/drawing/2014/main" id="{E8736221-38F7-4D3B-906C-5F280A24AAC5}"/>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2876313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747C-CB57-4F9C-BF06-A1D3EEC4A30B}"/>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FC56AA0-07B1-443A-B9CD-87F29023E2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DB6482-00B9-404C-ADA8-FACDC9B5EB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F4409816-5462-41F5-A4E4-47A38646FE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E2E567-01B9-4A63-8190-A47241E236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1945418F-48C4-494C-A039-F52115AA08D5}"/>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8" name="Footer Placeholder 7">
            <a:extLst>
              <a:ext uri="{FF2B5EF4-FFF2-40B4-BE49-F238E27FC236}">
                <a16:creationId xmlns:a16="http://schemas.microsoft.com/office/drawing/2014/main" id="{97875E11-46F4-4295-B96E-E6731D0C85B7}"/>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9" name="Slide Number Placeholder 8">
            <a:extLst>
              <a:ext uri="{FF2B5EF4-FFF2-40B4-BE49-F238E27FC236}">
                <a16:creationId xmlns:a16="http://schemas.microsoft.com/office/drawing/2014/main" id="{8987FC5C-3AEE-46EE-B247-63D0F2BEA53F}"/>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1372631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6BE5-8964-4BC9-B274-413616837937}"/>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B7E251A4-6DC0-47AD-BBBC-02B4B51F22A7}"/>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4" name="Footer Placeholder 3">
            <a:extLst>
              <a:ext uri="{FF2B5EF4-FFF2-40B4-BE49-F238E27FC236}">
                <a16:creationId xmlns:a16="http://schemas.microsoft.com/office/drawing/2014/main" id="{CAFB974E-3A99-49F1-B58F-8894549EB2E2}"/>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5" name="Slide Number Placeholder 4">
            <a:extLst>
              <a:ext uri="{FF2B5EF4-FFF2-40B4-BE49-F238E27FC236}">
                <a16:creationId xmlns:a16="http://schemas.microsoft.com/office/drawing/2014/main" id="{8C674907-D117-4F4C-87E1-1741A87CA85F}"/>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3772670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FF93-4735-462C-A90C-38AB1B89E735}"/>
              </a:ext>
            </a:extLst>
          </p:cNvPr>
          <p:cNvSpPr>
            <a:spLocks noGrp="1"/>
          </p:cNvSpPr>
          <p:nvPr>
            <p:ph type="title"/>
          </p:nvPr>
        </p:nvSpPr>
        <p:spPr>
          <a:xfrm>
            <a:off x="1132275" y="2560325"/>
            <a:ext cx="9753600" cy="1852343"/>
          </a:xfrm>
        </p:spPr>
        <p:txBody>
          <a:bodyPr anchor="ctr" anchorCtr="1">
            <a:normAutofit/>
          </a:bodyPr>
          <a:lstStyle>
            <a:lvl1pPr>
              <a:defRPr kumimoji="0" lang="en-NZ" sz="4000" b="0" i="0" u="none" strike="noStrike" kern="1200" cap="none" spc="0" normalizeH="0" baseline="0" dirty="0">
                <a:ln>
                  <a:noFill/>
                </a:ln>
                <a:solidFill>
                  <a:prstClr val="white"/>
                </a:solidFill>
                <a:effectLst/>
                <a:uLnTx/>
                <a:uFillTx/>
                <a:latin typeface="Bebas Neue" pitchFamily="34" charset="0"/>
                <a:ea typeface="Lato Light" panose="020F0502020204030203" pitchFamily="34" charset="0"/>
                <a:cs typeface="Lato Light" panose="020F0502020204030203" pitchFamily="34" charset="0"/>
              </a:defRPr>
            </a:lvl1pPr>
          </a:lstStyle>
          <a:p>
            <a:pPr marL="0" marR="0" lvl="0" indent="0" algn="ctr" defTabSz="914400" rtl="0" eaLnBrk="1" fontAlgn="auto" latinLnBrk="0" hangingPunct="1">
              <a:lnSpc>
                <a:spcPts val="4000"/>
              </a:lnSpc>
              <a:spcBef>
                <a:spcPct val="0"/>
              </a:spcBef>
              <a:spcAft>
                <a:spcPts val="0"/>
              </a:spcAft>
              <a:buClrTx/>
              <a:buSzTx/>
              <a:buFontTx/>
              <a:buNone/>
              <a:tabLst/>
              <a:defRPr/>
            </a:pPr>
            <a:r>
              <a:rPr lang="en-US" dirty="0"/>
              <a:t>Click to edit Master title style</a:t>
            </a:r>
            <a:endParaRPr lang="en-NZ" dirty="0"/>
          </a:p>
        </p:txBody>
      </p:sp>
      <p:cxnSp>
        <p:nvCxnSpPr>
          <p:cNvPr id="7" name="Straight Connector 6">
            <a:extLst>
              <a:ext uri="{FF2B5EF4-FFF2-40B4-BE49-F238E27FC236}">
                <a16:creationId xmlns:a16="http://schemas.microsoft.com/office/drawing/2014/main" id="{C9BC2D12-EB0C-419D-B580-3B8699C20D3D}"/>
              </a:ext>
            </a:extLst>
          </p:cNvPr>
          <p:cNvCxnSpPr/>
          <p:nvPr userDrawn="1"/>
        </p:nvCxnSpPr>
        <p:spPr>
          <a:xfrm>
            <a:off x="1133475" y="2517371"/>
            <a:ext cx="975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EB2FB78-AE87-40C2-AFDC-EF39633B207A}"/>
              </a:ext>
            </a:extLst>
          </p:cNvPr>
          <p:cNvCxnSpPr/>
          <p:nvPr userDrawn="1"/>
        </p:nvCxnSpPr>
        <p:spPr>
          <a:xfrm>
            <a:off x="1133475" y="4458393"/>
            <a:ext cx="9753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353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CAF420-E529-479A-BD60-FCC73DB1832A}"/>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3" name="Footer Placeholder 2">
            <a:extLst>
              <a:ext uri="{FF2B5EF4-FFF2-40B4-BE49-F238E27FC236}">
                <a16:creationId xmlns:a16="http://schemas.microsoft.com/office/drawing/2014/main" id="{C3FD02C1-D33D-4528-9061-8D58F58F92F7}"/>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4" name="Slide Number Placeholder 3">
            <a:extLst>
              <a:ext uri="{FF2B5EF4-FFF2-40B4-BE49-F238E27FC236}">
                <a16:creationId xmlns:a16="http://schemas.microsoft.com/office/drawing/2014/main" id="{FBECB524-FD29-47D7-80EA-27614DE8CD94}"/>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3732086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3C006-0E9D-4521-A3E1-93A2D522D8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00EC1FDA-DA8F-4C87-9561-0B15211352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927FCC4E-9C34-4EC1-AD2C-EAF642455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2DBD7-E42D-4AC0-B211-F2B28CAB41D7}"/>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6" name="Footer Placeholder 5">
            <a:extLst>
              <a:ext uri="{FF2B5EF4-FFF2-40B4-BE49-F238E27FC236}">
                <a16:creationId xmlns:a16="http://schemas.microsoft.com/office/drawing/2014/main" id="{3E5CBFBE-BF20-42CD-8550-71EFAF3C2609}"/>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a:extLst>
              <a:ext uri="{FF2B5EF4-FFF2-40B4-BE49-F238E27FC236}">
                <a16:creationId xmlns:a16="http://schemas.microsoft.com/office/drawing/2014/main" id="{3A7A754E-28BB-4E26-9CD3-6E5FDBE6283F}"/>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4166579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A090-FF1B-421A-A1A8-C6F019A92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4BF0D45C-1BD0-4C2C-A680-DEF7FF6115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9ACDB6AB-8227-4D87-9598-50B7372AE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D40FAC-3D2D-4BEF-8E64-ED6E67B20C3E}"/>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6" name="Footer Placeholder 5">
            <a:extLst>
              <a:ext uri="{FF2B5EF4-FFF2-40B4-BE49-F238E27FC236}">
                <a16:creationId xmlns:a16="http://schemas.microsoft.com/office/drawing/2014/main" id="{10A01EC8-5DD4-4B2C-9E9E-4F326BE07A43}"/>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a:extLst>
              <a:ext uri="{FF2B5EF4-FFF2-40B4-BE49-F238E27FC236}">
                <a16:creationId xmlns:a16="http://schemas.microsoft.com/office/drawing/2014/main" id="{2C616DB1-0918-4025-AADF-0AA0DDA8643A}"/>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818035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E889-0FFB-481C-9991-B7C87902B000}"/>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7ED76E7-A415-48B9-BB3E-6D65029F7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B083769-386E-4AD1-9ACD-72870E29E5D0}"/>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5" name="Footer Placeholder 4">
            <a:extLst>
              <a:ext uri="{FF2B5EF4-FFF2-40B4-BE49-F238E27FC236}">
                <a16:creationId xmlns:a16="http://schemas.microsoft.com/office/drawing/2014/main" id="{E4D1B512-05A5-40CB-A105-B43B80C7FDF2}"/>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a:extLst>
              <a:ext uri="{FF2B5EF4-FFF2-40B4-BE49-F238E27FC236}">
                <a16:creationId xmlns:a16="http://schemas.microsoft.com/office/drawing/2014/main" id="{78B8FA39-EE38-4BD4-9AAE-C30D0320FFC8}"/>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2856653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10CBFB-41C2-4FB9-AF65-2DCDD30722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A05EFF9-5A9C-49D8-8F2D-BB7FABED6F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D6690EF-F1B4-4CB3-B14E-0F3A1909F361}"/>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5" name="Footer Placeholder 4">
            <a:extLst>
              <a:ext uri="{FF2B5EF4-FFF2-40B4-BE49-F238E27FC236}">
                <a16:creationId xmlns:a16="http://schemas.microsoft.com/office/drawing/2014/main" id="{886962B2-80D0-4E25-B97D-1B47D753A987}"/>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a:extLst>
              <a:ext uri="{FF2B5EF4-FFF2-40B4-BE49-F238E27FC236}">
                <a16:creationId xmlns:a16="http://schemas.microsoft.com/office/drawing/2014/main" id="{B180F238-1DC7-4B61-B5F6-E16EBD262CF5}"/>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35346494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D46E-AF98-4D43-A7F8-F7A2028B38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46581C58-6820-43DC-BFCC-8A8EC348CB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Tree>
    <p:extLst>
      <p:ext uri="{BB962C8B-B14F-4D97-AF65-F5344CB8AC3E}">
        <p14:creationId xmlns:p14="http://schemas.microsoft.com/office/powerpoint/2010/main" val="393174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CA86-15D9-4698-A32B-9AEAF399F8F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606C315-7EA9-4310-9E4A-25BD9D39E6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169967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FF93-4735-462C-A90C-38AB1B89E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DDCDFF9-13E1-4733-972E-F9F08B8233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8067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91DE-DC3A-4E0F-B767-66FEF64D5B1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C41E57F-0B0C-430D-AE32-85D024041D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E2A41E42-A225-4FF4-BBCC-2124505498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F4A7B01D-A9A8-48F0-89B5-BA24D185E4D4}"/>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6" name="Footer Placeholder 5">
            <a:extLst>
              <a:ext uri="{FF2B5EF4-FFF2-40B4-BE49-F238E27FC236}">
                <a16:creationId xmlns:a16="http://schemas.microsoft.com/office/drawing/2014/main" id="{0C5C6343-1232-4C87-9789-549DA39FBBB1}"/>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a:extLst>
              <a:ext uri="{FF2B5EF4-FFF2-40B4-BE49-F238E27FC236}">
                <a16:creationId xmlns:a16="http://schemas.microsoft.com/office/drawing/2014/main" id="{E8736221-38F7-4D3B-906C-5F280A24AAC5}"/>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228852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747C-CB57-4F9C-BF06-A1D3EEC4A30B}"/>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FC56AA0-07B1-443A-B9CD-87F29023E2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DB6482-00B9-404C-ADA8-FACDC9B5EB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F4409816-5462-41F5-A4E4-47A38646FE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E2E567-01B9-4A63-8190-A47241E236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1945418F-48C4-494C-A039-F52115AA08D5}"/>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8" name="Footer Placeholder 7">
            <a:extLst>
              <a:ext uri="{FF2B5EF4-FFF2-40B4-BE49-F238E27FC236}">
                <a16:creationId xmlns:a16="http://schemas.microsoft.com/office/drawing/2014/main" id="{97875E11-46F4-4295-B96E-E6731D0C85B7}"/>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9" name="Slide Number Placeholder 8">
            <a:extLst>
              <a:ext uri="{FF2B5EF4-FFF2-40B4-BE49-F238E27FC236}">
                <a16:creationId xmlns:a16="http://schemas.microsoft.com/office/drawing/2014/main" id="{8987FC5C-3AEE-46EE-B247-63D0F2BEA53F}"/>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576631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91DE-DC3A-4E0F-B767-66FEF64D5B1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C41E57F-0B0C-430D-AE32-85D024041D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E2A41E42-A225-4FF4-BBCC-2124505498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F4A7B01D-A9A8-48F0-89B5-BA24D185E4D4}"/>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6" name="Footer Placeholder 5">
            <a:extLst>
              <a:ext uri="{FF2B5EF4-FFF2-40B4-BE49-F238E27FC236}">
                <a16:creationId xmlns:a16="http://schemas.microsoft.com/office/drawing/2014/main" id="{0C5C6343-1232-4C87-9789-549DA39FBBB1}"/>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a:extLst>
              <a:ext uri="{FF2B5EF4-FFF2-40B4-BE49-F238E27FC236}">
                <a16:creationId xmlns:a16="http://schemas.microsoft.com/office/drawing/2014/main" id="{E8736221-38F7-4D3B-906C-5F280A24AAC5}"/>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1264986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6BE5-8964-4BC9-B274-413616837937}"/>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B7E251A4-6DC0-47AD-BBBC-02B4B51F22A7}"/>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4" name="Footer Placeholder 3">
            <a:extLst>
              <a:ext uri="{FF2B5EF4-FFF2-40B4-BE49-F238E27FC236}">
                <a16:creationId xmlns:a16="http://schemas.microsoft.com/office/drawing/2014/main" id="{CAFB974E-3A99-49F1-B58F-8894549EB2E2}"/>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5" name="Slide Number Placeholder 4">
            <a:extLst>
              <a:ext uri="{FF2B5EF4-FFF2-40B4-BE49-F238E27FC236}">
                <a16:creationId xmlns:a16="http://schemas.microsoft.com/office/drawing/2014/main" id="{8C674907-D117-4F4C-87E1-1741A87CA85F}"/>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151353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707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3C006-0E9D-4521-A3E1-93A2D522D8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00EC1FDA-DA8F-4C87-9561-0B15211352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927FCC4E-9C34-4EC1-AD2C-EAF642455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15936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A090-FF1B-421A-A1A8-C6F019A92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4BF0D45C-1BD0-4C2C-A680-DEF7FF6115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9ACDB6AB-8227-4D87-9598-50B7372AE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D40FAC-3D2D-4BEF-8E64-ED6E67B20C3E}"/>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6" name="Footer Placeholder 5">
            <a:extLst>
              <a:ext uri="{FF2B5EF4-FFF2-40B4-BE49-F238E27FC236}">
                <a16:creationId xmlns:a16="http://schemas.microsoft.com/office/drawing/2014/main" id="{10A01EC8-5DD4-4B2C-9E9E-4F326BE07A43}"/>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a:extLst>
              <a:ext uri="{FF2B5EF4-FFF2-40B4-BE49-F238E27FC236}">
                <a16:creationId xmlns:a16="http://schemas.microsoft.com/office/drawing/2014/main" id="{2C616DB1-0918-4025-AADF-0AA0DDA8643A}"/>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3911565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E889-0FFB-481C-9991-B7C87902B000}"/>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7ED76E7-A415-48B9-BB3E-6D65029F7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B083769-386E-4AD1-9ACD-72870E29E5D0}"/>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5" name="Footer Placeholder 4">
            <a:extLst>
              <a:ext uri="{FF2B5EF4-FFF2-40B4-BE49-F238E27FC236}">
                <a16:creationId xmlns:a16="http://schemas.microsoft.com/office/drawing/2014/main" id="{E4D1B512-05A5-40CB-A105-B43B80C7FDF2}"/>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a:extLst>
              <a:ext uri="{FF2B5EF4-FFF2-40B4-BE49-F238E27FC236}">
                <a16:creationId xmlns:a16="http://schemas.microsoft.com/office/drawing/2014/main" id="{78B8FA39-EE38-4BD4-9AAE-C30D0320FFC8}"/>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10208429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10CBFB-41C2-4FB9-AF65-2DCDD30722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A05EFF9-5A9C-49D8-8F2D-BB7FABED6F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D6690EF-F1B4-4CB3-B14E-0F3A1909F361}"/>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5" name="Footer Placeholder 4">
            <a:extLst>
              <a:ext uri="{FF2B5EF4-FFF2-40B4-BE49-F238E27FC236}">
                <a16:creationId xmlns:a16="http://schemas.microsoft.com/office/drawing/2014/main" id="{886962B2-80D0-4E25-B97D-1B47D753A987}"/>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a:extLst>
              <a:ext uri="{FF2B5EF4-FFF2-40B4-BE49-F238E27FC236}">
                <a16:creationId xmlns:a16="http://schemas.microsoft.com/office/drawing/2014/main" id="{B180F238-1DC7-4B61-B5F6-E16EBD262CF5}"/>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2157535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DAD97-ED93-4C9D-800C-E9DF672AE4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6E51B6E8-4224-4C0D-9CA2-06CF75D78B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9F13C9DD-46CE-4EB6-8F5F-EA73C8B8C7DB}"/>
              </a:ext>
            </a:extLst>
          </p:cNvPr>
          <p:cNvSpPr>
            <a:spLocks noGrp="1"/>
          </p:cNvSpPr>
          <p:nvPr>
            <p:ph type="dt" sz="half" idx="10"/>
          </p:nvPr>
        </p:nvSpPr>
        <p:spPr/>
        <p:txBody>
          <a:bodyPr/>
          <a:lstStyle/>
          <a:p>
            <a:fld id="{EFEBF7D4-F38D-42A9-A11D-8E9896AA0EA4}" type="datetimeFigureOut">
              <a:rPr lang="en-NZ" smtClean="0"/>
              <a:t>2/05/2023</a:t>
            </a:fld>
            <a:endParaRPr lang="en-NZ"/>
          </a:p>
        </p:txBody>
      </p:sp>
      <p:sp>
        <p:nvSpPr>
          <p:cNvPr id="5" name="Footer Placeholder 4">
            <a:extLst>
              <a:ext uri="{FF2B5EF4-FFF2-40B4-BE49-F238E27FC236}">
                <a16:creationId xmlns:a16="http://schemas.microsoft.com/office/drawing/2014/main" id="{DBAFFFD6-F401-4350-9550-BA34C6C54E9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9F4CA16-21A8-48B1-BF20-38F46C7D95A8}"/>
              </a:ext>
            </a:extLst>
          </p:cNvPr>
          <p:cNvSpPr>
            <a:spLocks noGrp="1"/>
          </p:cNvSpPr>
          <p:nvPr>
            <p:ph type="sldNum" sz="quarter" idx="12"/>
          </p:nvPr>
        </p:nvSpPr>
        <p:spPr/>
        <p:txBody>
          <a:bodyPr/>
          <a:lstStyle/>
          <a:p>
            <a:fld id="{ABDF4FC8-EAFA-40BF-BCA2-0DA0FC2B30ED}" type="slidenum">
              <a:rPr lang="en-NZ" smtClean="0"/>
              <a:t>‹#›</a:t>
            </a:fld>
            <a:endParaRPr lang="en-NZ"/>
          </a:p>
        </p:txBody>
      </p:sp>
    </p:spTree>
    <p:extLst>
      <p:ext uri="{BB962C8B-B14F-4D97-AF65-F5344CB8AC3E}">
        <p14:creationId xmlns:p14="http://schemas.microsoft.com/office/powerpoint/2010/main" val="17400435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88D6-DA99-40C8-A1A6-C551D2B50176}"/>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88323D1-6E9B-421A-A3A8-57D7D3ED2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E672FAB-F031-4424-BEB6-2DF6814D5C9B}"/>
              </a:ext>
            </a:extLst>
          </p:cNvPr>
          <p:cNvSpPr>
            <a:spLocks noGrp="1"/>
          </p:cNvSpPr>
          <p:nvPr>
            <p:ph type="dt" sz="half" idx="10"/>
          </p:nvPr>
        </p:nvSpPr>
        <p:spPr/>
        <p:txBody>
          <a:bodyPr/>
          <a:lstStyle/>
          <a:p>
            <a:fld id="{EFEBF7D4-F38D-42A9-A11D-8E9896AA0EA4}" type="datetimeFigureOut">
              <a:rPr lang="en-NZ" smtClean="0"/>
              <a:t>2/05/2023</a:t>
            </a:fld>
            <a:endParaRPr lang="en-NZ"/>
          </a:p>
        </p:txBody>
      </p:sp>
      <p:sp>
        <p:nvSpPr>
          <p:cNvPr id="5" name="Footer Placeholder 4">
            <a:extLst>
              <a:ext uri="{FF2B5EF4-FFF2-40B4-BE49-F238E27FC236}">
                <a16:creationId xmlns:a16="http://schemas.microsoft.com/office/drawing/2014/main" id="{E0DAC956-0076-4E8E-ABFD-1915DFE2EFA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6D3612F-5E7B-4812-A921-0DDCA20E90FA}"/>
              </a:ext>
            </a:extLst>
          </p:cNvPr>
          <p:cNvSpPr>
            <a:spLocks noGrp="1"/>
          </p:cNvSpPr>
          <p:nvPr>
            <p:ph type="sldNum" sz="quarter" idx="12"/>
          </p:nvPr>
        </p:nvSpPr>
        <p:spPr/>
        <p:txBody>
          <a:bodyPr/>
          <a:lstStyle/>
          <a:p>
            <a:fld id="{ABDF4FC8-EAFA-40BF-BCA2-0DA0FC2B30ED}" type="slidenum">
              <a:rPr lang="en-NZ" smtClean="0"/>
              <a:t>‹#›</a:t>
            </a:fld>
            <a:endParaRPr lang="en-NZ"/>
          </a:p>
        </p:txBody>
      </p:sp>
    </p:spTree>
    <p:extLst>
      <p:ext uri="{BB962C8B-B14F-4D97-AF65-F5344CB8AC3E}">
        <p14:creationId xmlns:p14="http://schemas.microsoft.com/office/powerpoint/2010/main" val="964533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09B6D-300D-4E04-BCDB-98D2181F11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C0CF5071-A766-48A9-8C55-839E5FC9B9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32AE71-3ECC-44A7-AFF4-F29BFDCFC653}"/>
              </a:ext>
            </a:extLst>
          </p:cNvPr>
          <p:cNvSpPr>
            <a:spLocks noGrp="1"/>
          </p:cNvSpPr>
          <p:nvPr>
            <p:ph type="dt" sz="half" idx="10"/>
          </p:nvPr>
        </p:nvSpPr>
        <p:spPr/>
        <p:txBody>
          <a:bodyPr/>
          <a:lstStyle/>
          <a:p>
            <a:fld id="{EFEBF7D4-F38D-42A9-A11D-8E9896AA0EA4}" type="datetimeFigureOut">
              <a:rPr lang="en-NZ" smtClean="0"/>
              <a:t>2/05/2023</a:t>
            </a:fld>
            <a:endParaRPr lang="en-NZ"/>
          </a:p>
        </p:txBody>
      </p:sp>
      <p:sp>
        <p:nvSpPr>
          <p:cNvPr id="5" name="Footer Placeholder 4">
            <a:extLst>
              <a:ext uri="{FF2B5EF4-FFF2-40B4-BE49-F238E27FC236}">
                <a16:creationId xmlns:a16="http://schemas.microsoft.com/office/drawing/2014/main" id="{CFC09900-FC1E-44BF-8E0A-91C67AF79BF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0DDF9D9-76B3-4BDB-BDE0-19569A848BCC}"/>
              </a:ext>
            </a:extLst>
          </p:cNvPr>
          <p:cNvSpPr>
            <a:spLocks noGrp="1"/>
          </p:cNvSpPr>
          <p:nvPr>
            <p:ph type="sldNum" sz="quarter" idx="12"/>
          </p:nvPr>
        </p:nvSpPr>
        <p:spPr/>
        <p:txBody>
          <a:bodyPr/>
          <a:lstStyle/>
          <a:p>
            <a:fld id="{ABDF4FC8-EAFA-40BF-BCA2-0DA0FC2B30ED}" type="slidenum">
              <a:rPr lang="en-NZ" smtClean="0"/>
              <a:t>‹#›</a:t>
            </a:fld>
            <a:endParaRPr lang="en-NZ"/>
          </a:p>
        </p:txBody>
      </p:sp>
    </p:spTree>
    <p:extLst>
      <p:ext uri="{BB962C8B-B14F-4D97-AF65-F5344CB8AC3E}">
        <p14:creationId xmlns:p14="http://schemas.microsoft.com/office/powerpoint/2010/main" val="6468752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536B-4910-4CB5-9084-9B525FD52F5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EAAD1C9-5767-4CAE-8732-F4998DF73F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9248AA38-4970-40C6-B02A-5906E2B813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6FC9FF52-4EF8-4609-A365-6C29E465A90E}"/>
              </a:ext>
            </a:extLst>
          </p:cNvPr>
          <p:cNvSpPr>
            <a:spLocks noGrp="1"/>
          </p:cNvSpPr>
          <p:nvPr>
            <p:ph type="dt" sz="half" idx="10"/>
          </p:nvPr>
        </p:nvSpPr>
        <p:spPr/>
        <p:txBody>
          <a:bodyPr/>
          <a:lstStyle/>
          <a:p>
            <a:fld id="{EFEBF7D4-F38D-42A9-A11D-8E9896AA0EA4}" type="datetimeFigureOut">
              <a:rPr lang="en-NZ" smtClean="0"/>
              <a:t>2/05/2023</a:t>
            </a:fld>
            <a:endParaRPr lang="en-NZ"/>
          </a:p>
        </p:txBody>
      </p:sp>
      <p:sp>
        <p:nvSpPr>
          <p:cNvPr id="6" name="Footer Placeholder 5">
            <a:extLst>
              <a:ext uri="{FF2B5EF4-FFF2-40B4-BE49-F238E27FC236}">
                <a16:creationId xmlns:a16="http://schemas.microsoft.com/office/drawing/2014/main" id="{3028A9C6-799E-437B-AE20-272BE7955F7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790605E-9067-4D99-A2ED-30A5990B4873}"/>
              </a:ext>
            </a:extLst>
          </p:cNvPr>
          <p:cNvSpPr>
            <a:spLocks noGrp="1"/>
          </p:cNvSpPr>
          <p:nvPr>
            <p:ph type="sldNum" sz="quarter" idx="12"/>
          </p:nvPr>
        </p:nvSpPr>
        <p:spPr/>
        <p:txBody>
          <a:bodyPr/>
          <a:lstStyle/>
          <a:p>
            <a:fld id="{ABDF4FC8-EAFA-40BF-BCA2-0DA0FC2B30ED}" type="slidenum">
              <a:rPr lang="en-NZ" smtClean="0"/>
              <a:t>‹#›</a:t>
            </a:fld>
            <a:endParaRPr lang="en-NZ"/>
          </a:p>
        </p:txBody>
      </p:sp>
    </p:spTree>
    <p:extLst>
      <p:ext uri="{BB962C8B-B14F-4D97-AF65-F5344CB8AC3E}">
        <p14:creationId xmlns:p14="http://schemas.microsoft.com/office/powerpoint/2010/main" val="4202322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747C-CB57-4F9C-BF06-A1D3EEC4A30B}"/>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FC56AA0-07B1-443A-B9CD-87F29023E2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DB6482-00B9-404C-ADA8-FACDC9B5EB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F4409816-5462-41F5-A4E4-47A38646FE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E2E567-01B9-4A63-8190-A47241E236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1945418F-48C4-494C-A039-F52115AA08D5}"/>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8" name="Footer Placeholder 7">
            <a:extLst>
              <a:ext uri="{FF2B5EF4-FFF2-40B4-BE49-F238E27FC236}">
                <a16:creationId xmlns:a16="http://schemas.microsoft.com/office/drawing/2014/main" id="{97875E11-46F4-4295-B96E-E6731D0C85B7}"/>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9" name="Slide Number Placeholder 8">
            <a:extLst>
              <a:ext uri="{FF2B5EF4-FFF2-40B4-BE49-F238E27FC236}">
                <a16:creationId xmlns:a16="http://schemas.microsoft.com/office/drawing/2014/main" id="{8987FC5C-3AEE-46EE-B247-63D0F2BEA53F}"/>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30275474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96A-03C0-4BF6-BFA8-68C90A2BE4D4}"/>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51B4EEE-B091-45E9-934B-B10F960204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7B133-92B2-4F0B-812E-051C3C9B2E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ACA04465-2D07-4F6C-84B6-AA10F12058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41AD51-AAAE-48C1-AE6C-AF51113E17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62D606C4-3621-488B-A952-0B1C734CCDBE}"/>
              </a:ext>
            </a:extLst>
          </p:cNvPr>
          <p:cNvSpPr>
            <a:spLocks noGrp="1"/>
          </p:cNvSpPr>
          <p:nvPr>
            <p:ph type="dt" sz="half" idx="10"/>
          </p:nvPr>
        </p:nvSpPr>
        <p:spPr/>
        <p:txBody>
          <a:bodyPr/>
          <a:lstStyle/>
          <a:p>
            <a:fld id="{EFEBF7D4-F38D-42A9-A11D-8E9896AA0EA4}" type="datetimeFigureOut">
              <a:rPr lang="en-NZ" smtClean="0"/>
              <a:t>2/05/2023</a:t>
            </a:fld>
            <a:endParaRPr lang="en-NZ"/>
          </a:p>
        </p:txBody>
      </p:sp>
      <p:sp>
        <p:nvSpPr>
          <p:cNvPr id="8" name="Footer Placeholder 7">
            <a:extLst>
              <a:ext uri="{FF2B5EF4-FFF2-40B4-BE49-F238E27FC236}">
                <a16:creationId xmlns:a16="http://schemas.microsoft.com/office/drawing/2014/main" id="{7ED12DF6-0701-43D7-9585-21AA02F2B7BC}"/>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0E64EE8D-6EE8-416E-9663-E564AC06E027}"/>
              </a:ext>
            </a:extLst>
          </p:cNvPr>
          <p:cNvSpPr>
            <a:spLocks noGrp="1"/>
          </p:cNvSpPr>
          <p:nvPr>
            <p:ph type="sldNum" sz="quarter" idx="12"/>
          </p:nvPr>
        </p:nvSpPr>
        <p:spPr/>
        <p:txBody>
          <a:bodyPr/>
          <a:lstStyle/>
          <a:p>
            <a:fld id="{ABDF4FC8-EAFA-40BF-BCA2-0DA0FC2B30ED}" type="slidenum">
              <a:rPr lang="en-NZ" smtClean="0"/>
              <a:t>‹#›</a:t>
            </a:fld>
            <a:endParaRPr lang="en-NZ"/>
          </a:p>
        </p:txBody>
      </p:sp>
    </p:spTree>
    <p:extLst>
      <p:ext uri="{BB962C8B-B14F-4D97-AF65-F5344CB8AC3E}">
        <p14:creationId xmlns:p14="http://schemas.microsoft.com/office/powerpoint/2010/main" val="474573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3A2D5-DE4B-4676-8ADA-DA585D75D088}"/>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E74C4875-2E13-4BD8-AC7A-22047C55A624}"/>
              </a:ext>
            </a:extLst>
          </p:cNvPr>
          <p:cNvSpPr>
            <a:spLocks noGrp="1"/>
          </p:cNvSpPr>
          <p:nvPr>
            <p:ph type="dt" sz="half" idx="10"/>
          </p:nvPr>
        </p:nvSpPr>
        <p:spPr/>
        <p:txBody>
          <a:bodyPr/>
          <a:lstStyle/>
          <a:p>
            <a:fld id="{EFEBF7D4-F38D-42A9-A11D-8E9896AA0EA4}" type="datetimeFigureOut">
              <a:rPr lang="en-NZ" smtClean="0"/>
              <a:t>2/05/2023</a:t>
            </a:fld>
            <a:endParaRPr lang="en-NZ"/>
          </a:p>
        </p:txBody>
      </p:sp>
      <p:sp>
        <p:nvSpPr>
          <p:cNvPr id="4" name="Footer Placeholder 3">
            <a:extLst>
              <a:ext uri="{FF2B5EF4-FFF2-40B4-BE49-F238E27FC236}">
                <a16:creationId xmlns:a16="http://schemas.microsoft.com/office/drawing/2014/main" id="{37B32F7B-4322-4CBA-9A97-ED2B32339FF2}"/>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2578ACD6-3EB7-4ECF-A08E-417D2B432300}"/>
              </a:ext>
            </a:extLst>
          </p:cNvPr>
          <p:cNvSpPr>
            <a:spLocks noGrp="1"/>
          </p:cNvSpPr>
          <p:nvPr>
            <p:ph type="sldNum" sz="quarter" idx="12"/>
          </p:nvPr>
        </p:nvSpPr>
        <p:spPr/>
        <p:txBody>
          <a:bodyPr/>
          <a:lstStyle/>
          <a:p>
            <a:fld id="{ABDF4FC8-EAFA-40BF-BCA2-0DA0FC2B30ED}" type="slidenum">
              <a:rPr lang="en-NZ" smtClean="0"/>
              <a:t>‹#›</a:t>
            </a:fld>
            <a:endParaRPr lang="en-NZ"/>
          </a:p>
        </p:txBody>
      </p:sp>
    </p:spTree>
    <p:extLst>
      <p:ext uri="{BB962C8B-B14F-4D97-AF65-F5344CB8AC3E}">
        <p14:creationId xmlns:p14="http://schemas.microsoft.com/office/powerpoint/2010/main" val="470506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63B895-FDC9-45FA-90FF-452166873242}"/>
              </a:ext>
            </a:extLst>
          </p:cNvPr>
          <p:cNvSpPr>
            <a:spLocks noGrp="1"/>
          </p:cNvSpPr>
          <p:nvPr>
            <p:ph type="dt" sz="half" idx="10"/>
          </p:nvPr>
        </p:nvSpPr>
        <p:spPr/>
        <p:txBody>
          <a:bodyPr/>
          <a:lstStyle/>
          <a:p>
            <a:fld id="{EFEBF7D4-F38D-42A9-A11D-8E9896AA0EA4}" type="datetimeFigureOut">
              <a:rPr lang="en-NZ" smtClean="0"/>
              <a:t>2/05/2023</a:t>
            </a:fld>
            <a:endParaRPr lang="en-NZ"/>
          </a:p>
        </p:txBody>
      </p:sp>
      <p:sp>
        <p:nvSpPr>
          <p:cNvPr id="3" name="Footer Placeholder 2">
            <a:extLst>
              <a:ext uri="{FF2B5EF4-FFF2-40B4-BE49-F238E27FC236}">
                <a16:creationId xmlns:a16="http://schemas.microsoft.com/office/drawing/2014/main" id="{D291DBF8-B48C-4B9B-966C-383FFF423EAE}"/>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C4D02454-70D1-4DAE-ADBD-BABB3472B7B1}"/>
              </a:ext>
            </a:extLst>
          </p:cNvPr>
          <p:cNvSpPr>
            <a:spLocks noGrp="1"/>
          </p:cNvSpPr>
          <p:nvPr>
            <p:ph type="sldNum" sz="quarter" idx="12"/>
          </p:nvPr>
        </p:nvSpPr>
        <p:spPr/>
        <p:txBody>
          <a:bodyPr/>
          <a:lstStyle/>
          <a:p>
            <a:fld id="{ABDF4FC8-EAFA-40BF-BCA2-0DA0FC2B30ED}" type="slidenum">
              <a:rPr lang="en-NZ" smtClean="0"/>
              <a:t>‹#›</a:t>
            </a:fld>
            <a:endParaRPr lang="en-NZ"/>
          </a:p>
        </p:txBody>
      </p:sp>
    </p:spTree>
    <p:extLst>
      <p:ext uri="{BB962C8B-B14F-4D97-AF65-F5344CB8AC3E}">
        <p14:creationId xmlns:p14="http://schemas.microsoft.com/office/powerpoint/2010/main" val="19404041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0B49-A1DE-4CE4-8264-1395A0C020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B8DEAAAB-C70F-4BFD-8822-CACD9A4F58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40A5AB56-DAA9-4179-880A-08CE8CB5D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73D80F-337A-4C5C-BB4E-A5BBA5B72058}"/>
              </a:ext>
            </a:extLst>
          </p:cNvPr>
          <p:cNvSpPr>
            <a:spLocks noGrp="1"/>
          </p:cNvSpPr>
          <p:nvPr>
            <p:ph type="dt" sz="half" idx="10"/>
          </p:nvPr>
        </p:nvSpPr>
        <p:spPr/>
        <p:txBody>
          <a:bodyPr/>
          <a:lstStyle/>
          <a:p>
            <a:fld id="{EFEBF7D4-F38D-42A9-A11D-8E9896AA0EA4}" type="datetimeFigureOut">
              <a:rPr lang="en-NZ" smtClean="0"/>
              <a:t>2/05/2023</a:t>
            </a:fld>
            <a:endParaRPr lang="en-NZ"/>
          </a:p>
        </p:txBody>
      </p:sp>
      <p:sp>
        <p:nvSpPr>
          <p:cNvPr id="6" name="Footer Placeholder 5">
            <a:extLst>
              <a:ext uri="{FF2B5EF4-FFF2-40B4-BE49-F238E27FC236}">
                <a16:creationId xmlns:a16="http://schemas.microsoft.com/office/drawing/2014/main" id="{F1B74405-0832-458F-9022-2046A731EC1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B3EFC47-933F-4CAE-9BAE-2D5D68CCD1C4}"/>
              </a:ext>
            </a:extLst>
          </p:cNvPr>
          <p:cNvSpPr>
            <a:spLocks noGrp="1"/>
          </p:cNvSpPr>
          <p:nvPr>
            <p:ph type="sldNum" sz="quarter" idx="12"/>
          </p:nvPr>
        </p:nvSpPr>
        <p:spPr/>
        <p:txBody>
          <a:bodyPr/>
          <a:lstStyle/>
          <a:p>
            <a:fld id="{ABDF4FC8-EAFA-40BF-BCA2-0DA0FC2B30ED}" type="slidenum">
              <a:rPr lang="en-NZ" smtClean="0"/>
              <a:t>‹#›</a:t>
            </a:fld>
            <a:endParaRPr lang="en-NZ"/>
          </a:p>
        </p:txBody>
      </p:sp>
    </p:spTree>
    <p:extLst>
      <p:ext uri="{BB962C8B-B14F-4D97-AF65-F5344CB8AC3E}">
        <p14:creationId xmlns:p14="http://schemas.microsoft.com/office/powerpoint/2010/main" val="28800970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3F9EC-773D-4260-A791-6278B180C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9797F271-FEB5-4AEB-BD41-295E42AAA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02877AC5-A3F0-44ED-944E-31CA188FE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98B77C-4743-4E5B-A9BB-52778EAA5DB2}"/>
              </a:ext>
            </a:extLst>
          </p:cNvPr>
          <p:cNvSpPr>
            <a:spLocks noGrp="1"/>
          </p:cNvSpPr>
          <p:nvPr>
            <p:ph type="dt" sz="half" idx="10"/>
          </p:nvPr>
        </p:nvSpPr>
        <p:spPr/>
        <p:txBody>
          <a:bodyPr/>
          <a:lstStyle/>
          <a:p>
            <a:fld id="{EFEBF7D4-F38D-42A9-A11D-8E9896AA0EA4}" type="datetimeFigureOut">
              <a:rPr lang="en-NZ" smtClean="0"/>
              <a:t>2/05/2023</a:t>
            </a:fld>
            <a:endParaRPr lang="en-NZ"/>
          </a:p>
        </p:txBody>
      </p:sp>
      <p:sp>
        <p:nvSpPr>
          <p:cNvPr id="6" name="Footer Placeholder 5">
            <a:extLst>
              <a:ext uri="{FF2B5EF4-FFF2-40B4-BE49-F238E27FC236}">
                <a16:creationId xmlns:a16="http://schemas.microsoft.com/office/drawing/2014/main" id="{BC3E40DE-A109-4851-BCB1-697A0919562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232D283-4453-42E8-AB4E-23EBA5EE3358}"/>
              </a:ext>
            </a:extLst>
          </p:cNvPr>
          <p:cNvSpPr>
            <a:spLocks noGrp="1"/>
          </p:cNvSpPr>
          <p:nvPr>
            <p:ph type="sldNum" sz="quarter" idx="12"/>
          </p:nvPr>
        </p:nvSpPr>
        <p:spPr/>
        <p:txBody>
          <a:bodyPr/>
          <a:lstStyle/>
          <a:p>
            <a:fld id="{ABDF4FC8-EAFA-40BF-BCA2-0DA0FC2B30ED}" type="slidenum">
              <a:rPr lang="en-NZ" smtClean="0"/>
              <a:t>‹#›</a:t>
            </a:fld>
            <a:endParaRPr lang="en-NZ"/>
          </a:p>
        </p:txBody>
      </p:sp>
    </p:spTree>
    <p:extLst>
      <p:ext uri="{BB962C8B-B14F-4D97-AF65-F5344CB8AC3E}">
        <p14:creationId xmlns:p14="http://schemas.microsoft.com/office/powerpoint/2010/main" val="40427917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A63AD-6E47-447A-BDEE-A41C95834E34}"/>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BFCFC48-7A5B-403C-A5B1-42DFDB8102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A9F1865-953F-4A24-B0BF-2F3EB0AA6E3E}"/>
              </a:ext>
            </a:extLst>
          </p:cNvPr>
          <p:cNvSpPr>
            <a:spLocks noGrp="1"/>
          </p:cNvSpPr>
          <p:nvPr>
            <p:ph type="dt" sz="half" idx="10"/>
          </p:nvPr>
        </p:nvSpPr>
        <p:spPr/>
        <p:txBody>
          <a:bodyPr/>
          <a:lstStyle/>
          <a:p>
            <a:fld id="{EFEBF7D4-F38D-42A9-A11D-8E9896AA0EA4}" type="datetimeFigureOut">
              <a:rPr lang="en-NZ" smtClean="0"/>
              <a:t>2/05/2023</a:t>
            </a:fld>
            <a:endParaRPr lang="en-NZ"/>
          </a:p>
        </p:txBody>
      </p:sp>
      <p:sp>
        <p:nvSpPr>
          <p:cNvPr id="5" name="Footer Placeholder 4">
            <a:extLst>
              <a:ext uri="{FF2B5EF4-FFF2-40B4-BE49-F238E27FC236}">
                <a16:creationId xmlns:a16="http://schemas.microsoft.com/office/drawing/2014/main" id="{11B0FE98-C198-4EE9-A48C-D40B7F3CBF4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570B858-973B-4AF3-874D-9318D0534B82}"/>
              </a:ext>
            </a:extLst>
          </p:cNvPr>
          <p:cNvSpPr>
            <a:spLocks noGrp="1"/>
          </p:cNvSpPr>
          <p:nvPr>
            <p:ph type="sldNum" sz="quarter" idx="12"/>
          </p:nvPr>
        </p:nvSpPr>
        <p:spPr/>
        <p:txBody>
          <a:bodyPr/>
          <a:lstStyle/>
          <a:p>
            <a:fld id="{ABDF4FC8-EAFA-40BF-BCA2-0DA0FC2B30ED}" type="slidenum">
              <a:rPr lang="en-NZ" smtClean="0"/>
              <a:t>‹#›</a:t>
            </a:fld>
            <a:endParaRPr lang="en-NZ"/>
          </a:p>
        </p:txBody>
      </p:sp>
    </p:spTree>
    <p:extLst>
      <p:ext uri="{BB962C8B-B14F-4D97-AF65-F5344CB8AC3E}">
        <p14:creationId xmlns:p14="http://schemas.microsoft.com/office/powerpoint/2010/main" val="32172898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6AF220-3F27-45B7-8FD2-4C62027D16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D855708-1FC1-4B38-A96D-B6BCEC65E2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750E58B-67AA-4A47-AEB0-0352E16736D6}"/>
              </a:ext>
            </a:extLst>
          </p:cNvPr>
          <p:cNvSpPr>
            <a:spLocks noGrp="1"/>
          </p:cNvSpPr>
          <p:nvPr>
            <p:ph type="dt" sz="half" idx="10"/>
          </p:nvPr>
        </p:nvSpPr>
        <p:spPr/>
        <p:txBody>
          <a:bodyPr/>
          <a:lstStyle/>
          <a:p>
            <a:fld id="{EFEBF7D4-F38D-42A9-A11D-8E9896AA0EA4}" type="datetimeFigureOut">
              <a:rPr lang="en-NZ" smtClean="0"/>
              <a:t>2/05/2023</a:t>
            </a:fld>
            <a:endParaRPr lang="en-NZ"/>
          </a:p>
        </p:txBody>
      </p:sp>
      <p:sp>
        <p:nvSpPr>
          <p:cNvPr id="5" name="Footer Placeholder 4">
            <a:extLst>
              <a:ext uri="{FF2B5EF4-FFF2-40B4-BE49-F238E27FC236}">
                <a16:creationId xmlns:a16="http://schemas.microsoft.com/office/drawing/2014/main" id="{2F99C19A-0A7C-4D03-9D15-DA3A14D6DB0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EF11034-F88F-485F-88E7-1566A06BA6EF}"/>
              </a:ext>
            </a:extLst>
          </p:cNvPr>
          <p:cNvSpPr>
            <a:spLocks noGrp="1"/>
          </p:cNvSpPr>
          <p:nvPr>
            <p:ph type="sldNum" sz="quarter" idx="12"/>
          </p:nvPr>
        </p:nvSpPr>
        <p:spPr/>
        <p:txBody>
          <a:bodyPr/>
          <a:lstStyle/>
          <a:p>
            <a:fld id="{ABDF4FC8-EAFA-40BF-BCA2-0DA0FC2B30ED}" type="slidenum">
              <a:rPr lang="en-NZ" smtClean="0"/>
              <a:t>‹#›</a:t>
            </a:fld>
            <a:endParaRPr lang="en-NZ"/>
          </a:p>
        </p:txBody>
      </p:sp>
    </p:spTree>
    <p:extLst>
      <p:ext uri="{BB962C8B-B14F-4D97-AF65-F5344CB8AC3E}">
        <p14:creationId xmlns:p14="http://schemas.microsoft.com/office/powerpoint/2010/main" val="179366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6BE5-8964-4BC9-B274-413616837937}"/>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B7E251A4-6DC0-47AD-BBBC-02B4B51F22A7}"/>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4" name="Footer Placeholder 3">
            <a:extLst>
              <a:ext uri="{FF2B5EF4-FFF2-40B4-BE49-F238E27FC236}">
                <a16:creationId xmlns:a16="http://schemas.microsoft.com/office/drawing/2014/main" id="{CAFB974E-3A99-49F1-B58F-8894549EB2E2}"/>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5" name="Slide Number Placeholder 4">
            <a:extLst>
              <a:ext uri="{FF2B5EF4-FFF2-40B4-BE49-F238E27FC236}">
                <a16:creationId xmlns:a16="http://schemas.microsoft.com/office/drawing/2014/main" id="{8C674907-D117-4F4C-87E1-1741A87CA85F}"/>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246766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CAF420-E529-479A-BD60-FCC73DB1832A}"/>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3" name="Footer Placeholder 2">
            <a:extLst>
              <a:ext uri="{FF2B5EF4-FFF2-40B4-BE49-F238E27FC236}">
                <a16:creationId xmlns:a16="http://schemas.microsoft.com/office/drawing/2014/main" id="{C3FD02C1-D33D-4528-9061-8D58F58F92F7}"/>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4" name="Slide Number Placeholder 3">
            <a:extLst>
              <a:ext uri="{FF2B5EF4-FFF2-40B4-BE49-F238E27FC236}">
                <a16:creationId xmlns:a16="http://schemas.microsoft.com/office/drawing/2014/main" id="{FBECB524-FD29-47D7-80EA-27614DE8CD94}"/>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360931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3C006-0E9D-4521-A3E1-93A2D522D8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00EC1FDA-DA8F-4C87-9561-0B15211352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927FCC4E-9C34-4EC1-AD2C-EAF642455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2DBD7-E42D-4AC0-B211-F2B28CAB41D7}"/>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6" name="Footer Placeholder 5">
            <a:extLst>
              <a:ext uri="{FF2B5EF4-FFF2-40B4-BE49-F238E27FC236}">
                <a16:creationId xmlns:a16="http://schemas.microsoft.com/office/drawing/2014/main" id="{3E5CBFBE-BF20-42CD-8550-71EFAF3C2609}"/>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a:extLst>
              <a:ext uri="{FF2B5EF4-FFF2-40B4-BE49-F238E27FC236}">
                <a16:creationId xmlns:a16="http://schemas.microsoft.com/office/drawing/2014/main" id="{3A7A754E-28BB-4E26-9CD3-6E5FDBE6283F}"/>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158728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A090-FF1B-421A-A1A8-C6F019A92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4BF0D45C-1BD0-4C2C-A680-DEF7FF6115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9ACDB6AB-8227-4D87-9598-50B7372AE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D40FAC-3D2D-4BEF-8E64-ED6E67B20C3E}"/>
              </a:ext>
            </a:extLst>
          </p:cNvPr>
          <p:cNvSpPr>
            <a:spLocks noGrp="1"/>
          </p:cNvSpPr>
          <p:nvPr>
            <p:ph type="dt" sz="half" idx="10"/>
          </p:nvPr>
        </p:nvSpPr>
        <p:spPr>
          <a:xfrm>
            <a:off x="838200" y="6356350"/>
            <a:ext cx="2743200" cy="365125"/>
          </a:xfrm>
          <a:prstGeom prst="rect">
            <a:avLst/>
          </a:prstGeom>
        </p:spPr>
        <p:txBody>
          <a:bodyPr/>
          <a:lstStyle/>
          <a:p>
            <a:fld id="{411FF016-D38E-46D0-846C-872DB57E2BDA}" type="datetimeFigureOut">
              <a:rPr lang="en-NZ" smtClean="0"/>
              <a:t>2/05/2023</a:t>
            </a:fld>
            <a:endParaRPr lang="en-NZ"/>
          </a:p>
        </p:txBody>
      </p:sp>
      <p:sp>
        <p:nvSpPr>
          <p:cNvPr id="6" name="Footer Placeholder 5">
            <a:extLst>
              <a:ext uri="{FF2B5EF4-FFF2-40B4-BE49-F238E27FC236}">
                <a16:creationId xmlns:a16="http://schemas.microsoft.com/office/drawing/2014/main" id="{10A01EC8-5DD4-4B2C-9E9E-4F326BE07A43}"/>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a:extLst>
              <a:ext uri="{FF2B5EF4-FFF2-40B4-BE49-F238E27FC236}">
                <a16:creationId xmlns:a16="http://schemas.microsoft.com/office/drawing/2014/main" id="{2C616DB1-0918-4025-AADF-0AA0DDA8643A}"/>
              </a:ext>
            </a:extLst>
          </p:cNvPr>
          <p:cNvSpPr>
            <a:spLocks noGrp="1"/>
          </p:cNvSpPr>
          <p:nvPr>
            <p:ph type="sldNum" sz="quarter" idx="12"/>
          </p:nvPr>
        </p:nvSpPr>
        <p:spPr>
          <a:xfrm>
            <a:off x="8610600" y="6356350"/>
            <a:ext cx="2743200" cy="365125"/>
          </a:xfrm>
          <a:prstGeom prst="rect">
            <a:avLst/>
          </a:prstGeom>
        </p:spPr>
        <p:txBody>
          <a:bodyPr/>
          <a:lstStyle/>
          <a:p>
            <a:fld id="{6B6629C3-1474-4C6A-9C80-1E54110FF09C}" type="slidenum">
              <a:rPr lang="en-NZ" smtClean="0"/>
              <a:t>‹#›</a:t>
            </a:fld>
            <a:endParaRPr lang="en-NZ"/>
          </a:p>
        </p:txBody>
      </p:sp>
    </p:spTree>
    <p:extLst>
      <p:ext uri="{BB962C8B-B14F-4D97-AF65-F5344CB8AC3E}">
        <p14:creationId xmlns:p14="http://schemas.microsoft.com/office/powerpoint/2010/main" val="4253234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cid:6D6892B6-9451-4C45-BF28-DDBA27362CC1@no-dns-available.example.com"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41C7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2209E3-986E-4ED3-A446-DE64DEF6E4C1}"/>
              </a:ext>
            </a:extLst>
          </p:cNvPr>
          <p:cNvSpPr>
            <a:spLocks noGrp="1"/>
          </p:cNvSpPr>
          <p:nvPr>
            <p:ph type="title"/>
          </p:nvPr>
        </p:nvSpPr>
        <p:spPr>
          <a:xfrm>
            <a:off x="838200" y="856799"/>
            <a:ext cx="10515600" cy="1325563"/>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8B4D999F-EAC5-4A73-8589-4B21FB92B950}"/>
              </a:ext>
            </a:extLst>
          </p:cNvPr>
          <p:cNvSpPr>
            <a:spLocks noGrp="1"/>
          </p:cNvSpPr>
          <p:nvPr>
            <p:ph type="body" idx="1"/>
          </p:nvPr>
        </p:nvSpPr>
        <p:spPr>
          <a:xfrm>
            <a:off x="838200" y="2390131"/>
            <a:ext cx="10515600" cy="35366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7" name="Picture 6">
            <a:extLst>
              <a:ext uri="{FF2B5EF4-FFF2-40B4-BE49-F238E27FC236}">
                <a16:creationId xmlns:a16="http://schemas.microsoft.com/office/drawing/2014/main" id="{72F3F6B2-9277-47C5-9FA4-1D506C14AA4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94342" y="5410800"/>
            <a:ext cx="4697658" cy="1447200"/>
          </a:xfrm>
          <a:prstGeom prst="rect">
            <a:avLst/>
          </a:prstGeom>
        </p:spPr>
      </p:pic>
    </p:spTree>
    <p:extLst>
      <p:ext uri="{BB962C8B-B14F-4D97-AF65-F5344CB8AC3E}">
        <p14:creationId xmlns:p14="http://schemas.microsoft.com/office/powerpoint/2010/main" val="2440843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41C7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F3F6B2-9277-47C5-9FA4-1D506C14A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9826" y="632407"/>
            <a:ext cx="7308523" cy="2251525"/>
          </a:xfrm>
          <a:prstGeom prst="rect">
            <a:avLst/>
          </a:prstGeom>
        </p:spPr>
      </p:pic>
      <p:cxnSp>
        <p:nvCxnSpPr>
          <p:cNvPr id="5" name="Straight Connector 4">
            <a:extLst>
              <a:ext uri="{FF2B5EF4-FFF2-40B4-BE49-F238E27FC236}">
                <a16:creationId xmlns:a16="http://schemas.microsoft.com/office/drawing/2014/main" id="{5DD95A15-9C9C-4C01-A031-940459AD4511}"/>
              </a:ext>
            </a:extLst>
          </p:cNvPr>
          <p:cNvCxnSpPr>
            <a:cxnSpLocks/>
          </p:cNvCxnSpPr>
          <p:nvPr userDrawn="1"/>
        </p:nvCxnSpPr>
        <p:spPr>
          <a:xfrm>
            <a:off x="1014386" y="3031864"/>
            <a:ext cx="3740494" cy="1325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3B881FB-D4AE-44A5-BC93-D87FB5811DB4}"/>
              </a:ext>
            </a:extLst>
          </p:cNvPr>
          <p:cNvCxnSpPr/>
          <p:nvPr userDrawn="1"/>
        </p:nvCxnSpPr>
        <p:spPr>
          <a:xfrm>
            <a:off x="7757160" y="3032760"/>
            <a:ext cx="2819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A216B1D-E61C-4BB1-945F-29DB0BBFF882}"/>
              </a:ext>
            </a:extLst>
          </p:cNvPr>
          <p:cNvSpPr txBox="1"/>
          <p:nvPr userDrawn="1"/>
        </p:nvSpPr>
        <p:spPr>
          <a:xfrm>
            <a:off x="4892040" y="2883932"/>
            <a:ext cx="2895600" cy="369332"/>
          </a:xfrm>
          <a:prstGeom prst="rect">
            <a:avLst/>
          </a:prstGeom>
          <a:noFill/>
        </p:spPr>
        <p:txBody>
          <a:bodyPr wrap="square" rtlCol="0">
            <a:spAutoFit/>
          </a:bodyPr>
          <a:lstStyle/>
          <a:p>
            <a:r>
              <a:rPr lang="en-US" dirty="0">
                <a:solidFill>
                  <a:schemeClr val="bg1"/>
                </a:solidFill>
                <a:latin typeface="Lato Light" panose="020F0502020204030203" pitchFamily="34" charset="0"/>
                <a:ea typeface="Lato Light" panose="020F0502020204030203" pitchFamily="34" charset="0"/>
                <a:cs typeface="Lato Light" panose="020F0502020204030203" pitchFamily="34" charset="0"/>
              </a:rPr>
              <a:t>CHEMSAFETY PRESENTS</a:t>
            </a:r>
          </a:p>
        </p:txBody>
      </p:sp>
      <p:cxnSp>
        <p:nvCxnSpPr>
          <p:cNvPr id="9" name="Straight Connector 8">
            <a:extLst>
              <a:ext uri="{FF2B5EF4-FFF2-40B4-BE49-F238E27FC236}">
                <a16:creationId xmlns:a16="http://schemas.microsoft.com/office/drawing/2014/main" id="{070BDF0F-4203-4DEF-8B75-4AE9AE4F8D1D}"/>
              </a:ext>
            </a:extLst>
          </p:cNvPr>
          <p:cNvCxnSpPr/>
          <p:nvPr userDrawn="1"/>
        </p:nvCxnSpPr>
        <p:spPr>
          <a:xfrm>
            <a:off x="1014386" y="4334292"/>
            <a:ext cx="9753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2A36004D-597E-4FCD-AFE5-5400F61604D8}"/>
              </a:ext>
            </a:extLst>
          </p:cNvPr>
          <p:cNvGrpSpPr/>
          <p:nvPr userDrawn="1"/>
        </p:nvGrpSpPr>
        <p:grpSpPr>
          <a:xfrm>
            <a:off x="2605145" y="4968535"/>
            <a:ext cx="878400" cy="816110"/>
            <a:chOff x="1811516" y="4968535"/>
            <a:chExt cx="878400" cy="816110"/>
          </a:xfrm>
        </p:grpSpPr>
        <p:sp>
          <p:nvSpPr>
            <p:cNvPr id="31" name="Rectangle: Rounded Corners 30">
              <a:extLst>
                <a:ext uri="{FF2B5EF4-FFF2-40B4-BE49-F238E27FC236}">
                  <a16:creationId xmlns:a16="http://schemas.microsoft.com/office/drawing/2014/main" id="{66863445-E397-499E-956E-DC34885DE378}"/>
                </a:ext>
              </a:extLst>
            </p:cNvPr>
            <p:cNvSpPr/>
            <p:nvPr userDrawn="1"/>
          </p:nvSpPr>
          <p:spPr>
            <a:xfrm>
              <a:off x="1811516" y="4968535"/>
              <a:ext cx="878400" cy="8161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5" name="Picture 24">
              <a:extLst>
                <a:ext uri="{FF2B5EF4-FFF2-40B4-BE49-F238E27FC236}">
                  <a16:creationId xmlns:a16="http://schemas.microsoft.com/office/drawing/2014/main" id="{43DA35CA-DC70-442D-B953-1905A6A651B4}"/>
                </a:ext>
              </a:extLst>
            </p:cNvPr>
            <p:cNvPicPr/>
            <p:nvPr userDrawn="1"/>
          </p:nvPicPr>
          <p:blipFill rotWithShape="1">
            <a:blip r:embed="rId4" r:link="rId5">
              <a:extLst>
                <a:ext uri="{28A0092B-C50C-407E-A947-70E740481C1C}">
                  <a14:useLocalDpi xmlns:a14="http://schemas.microsoft.com/office/drawing/2010/main" val="0"/>
                </a:ext>
              </a:extLst>
            </a:blip>
            <a:srcRect l="42807" t="3471" r="50395" b="48405"/>
            <a:stretch>
              <a:fillRect/>
            </a:stretch>
          </p:blipFill>
          <p:spPr bwMode="auto">
            <a:xfrm>
              <a:off x="1831316" y="5007216"/>
              <a:ext cx="838800" cy="756000"/>
            </a:xfrm>
            <a:prstGeom prst="roundRect">
              <a:avLst/>
            </a:prstGeom>
            <a:noFill/>
            <a:ln>
              <a:noFill/>
            </a:ln>
            <a:extLst>
              <a:ext uri="{53640926-AAD7-44D8-BBD7-CCE9431645EC}">
                <a14:shadowObscured xmlns:a14="http://schemas.microsoft.com/office/drawing/2010/main"/>
              </a:ext>
            </a:extLst>
          </p:spPr>
        </p:pic>
      </p:grpSp>
      <p:grpSp>
        <p:nvGrpSpPr>
          <p:cNvPr id="42" name="Group 41">
            <a:extLst>
              <a:ext uri="{FF2B5EF4-FFF2-40B4-BE49-F238E27FC236}">
                <a16:creationId xmlns:a16="http://schemas.microsoft.com/office/drawing/2014/main" id="{5654BA34-6885-4047-9097-851D57A8D6CF}"/>
              </a:ext>
            </a:extLst>
          </p:cNvPr>
          <p:cNvGrpSpPr/>
          <p:nvPr userDrawn="1"/>
        </p:nvGrpSpPr>
        <p:grpSpPr>
          <a:xfrm>
            <a:off x="3863316" y="4977161"/>
            <a:ext cx="878400" cy="816110"/>
            <a:chOff x="3069687" y="4977161"/>
            <a:chExt cx="878400" cy="816110"/>
          </a:xfrm>
        </p:grpSpPr>
        <p:sp>
          <p:nvSpPr>
            <p:cNvPr id="32" name="Rectangle: Rounded Corners 31">
              <a:extLst>
                <a:ext uri="{FF2B5EF4-FFF2-40B4-BE49-F238E27FC236}">
                  <a16:creationId xmlns:a16="http://schemas.microsoft.com/office/drawing/2014/main" id="{97CB8949-A45D-40E9-B6B4-F5D7DEDA8490}"/>
                </a:ext>
              </a:extLst>
            </p:cNvPr>
            <p:cNvSpPr/>
            <p:nvPr userDrawn="1"/>
          </p:nvSpPr>
          <p:spPr>
            <a:xfrm>
              <a:off x="3069687" y="4977161"/>
              <a:ext cx="878400" cy="8161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6" name="Picture 25">
              <a:extLst>
                <a:ext uri="{FF2B5EF4-FFF2-40B4-BE49-F238E27FC236}">
                  <a16:creationId xmlns:a16="http://schemas.microsoft.com/office/drawing/2014/main" id="{DCB05C66-38FD-4AD8-84E4-D676027ECE23}"/>
                </a:ext>
              </a:extLst>
            </p:cNvPr>
            <p:cNvPicPr/>
            <p:nvPr userDrawn="1"/>
          </p:nvPicPr>
          <p:blipFill rotWithShape="1">
            <a:blip r:embed="rId4" r:link="rId5">
              <a:extLst>
                <a:ext uri="{28A0092B-C50C-407E-A947-70E740481C1C}">
                  <a14:useLocalDpi xmlns:a14="http://schemas.microsoft.com/office/drawing/2010/main" val="0"/>
                </a:ext>
              </a:extLst>
            </a:blip>
            <a:srcRect l="51580" t="4053" r="41605" b="49811"/>
            <a:stretch>
              <a:fillRect/>
            </a:stretch>
          </p:blipFill>
          <p:spPr bwMode="auto">
            <a:xfrm>
              <a:off x="3089487" y="5011799"/>
              <a:ext cx="838800" cy="756000"/>
            </a:xfrm>
            <a:prstGeom prst="roundRect">
              <a:avLst/>
            </a:prstGeom>
            <a:noFill/>
            <a:ln>
              <a:noFill/>
            </a:ln>
            <a:extLst>
              <a:ext uri="{53640926-AAD7-44D8-BBD7-CCE9431645EC}">
                <a14:shadowObscured xmlns:a14="http://schemas.microsoft.com/office/drawing/2010/main"/>
              </a:ext>
            </a:extLst>
          </p:spPr>
        </p:pic>
      </p:grpSp>
      <p:grpSp>
        <p:nvGrpSpPr>
          <p:cNvPr id="41" name="Group 40">
            <a:extLst>
              <a:ext uri="{FF2B5EF4-FFF2-40B4-BE49-F238E27FC236}">
                <a16:creationId xmlns:a16="http://schemas.microsoft.com/office/drawing/2014/main" id="{23B06784-4756-42FA-94A9-75800C0F3DE5}"/>
              </a:ext>
            </a:extLst>
          </p:cNvPr>
          <p:cNvGrpSpPr/>
          <p:nvPr userDrawn="1"/>
        </p:nvGrpSpPr>
        <p:grpSpPr>
          <a:xfrm>
            <a:off x="5121487" y="4977161"/>
            <a:ext cx="878400" cy="816110"/>
            <a:chOff x="4327858" y="4977161"/>
            <a:chExt cx="878400" cy="816110"/>
          </a:xfrm>
        </p:grpSpPr>
        <p:sp>
          <p:nvSpPr>
            <p:cNvPr id="34" name="Rectangle: Rounded Corners 33">
              <a:extLst>
                <a:ext uri="{FF2B5EF4-FFF2-40B4-BE49-F238E27FC236}">
                  <a16:creationId xmlns:a16="http://schemas.microsoft.com/office/drawing/2014/main" id="{353BADA9-0EA6-49CC-A049-57CA5B06BC14}"/>
                </a:ext>
              </a:extLst>
            </p:cNvPr>
            <p:cNvSpPr/>
            <p:nvPr userDrawn="1"/>
          </p:nvSpPr>
          <p:spPr>
            <a:xfrm>
              <a:off x="4327858" y="4977161"/>
              <a:ext cx="878400" cy="8161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7" name="Picture 26">
              <a:extLst>
                <a:ext uri="{FF2B5EF4-FFF2-40B4-BE49-F238E27FC236}">
                  <a16:creationId xmlns:a16="http://schemas.microsoft.com/office/drawing/2014/main" id="{B25925E6-7BEF-4669-A436-417CCB58EB6F}"/>
                </a:ext>
              </a:extLst>
            </p:cNvPr>
            <p:cNvPicPr/>
            <p:nvPr userDrawn="1"/>
          </p:nvPicPr>
          <p:blipFill rotWithShape="1">
            <a:blip r:embed="rId4" r:link="rId5">
              <a:extLst>
                <a:ext uri="{28A0092B-C50C-407E-A947-70E740481C1C}">
                  <a14:useLocalDpi xmlns:a14="http://schemas.microsoft.com/office/drawing/2010/main" val="0"/>
                </a:ext>
              </a:extLst>
            </a:blip>
            <a:srcRect l="60516" t="3988" r="32906" b="48551"/>
            <a:stretch>
              <a:fillRect/>
            </a:stretch>
          </p:blipFill>
          <p:spPr bwMode="auto">
            <a:xfrm>
              <a:off x="4353467" y="5011799"/>
              <a:ext cx="838800" cy="756000"/>
            </a:xfrm>
            <a:prstGeom prst="roundRect">
              <a:avLst/>
            </a:prstGeom>
            <a:noFill/>
            <a:ln>
              <a:noFill/>
            </a:ln>
            <a:extLst>
              <a:ext uri="{53640926-AAD7-44D8-BBD7-CCE9431645EC}">
                <a14:shadowObscured xmlns:a14="http://schemas.microsoft.com/office/drawing/2010/main"/>
              </a:ext>
            </a:extLst>
          </p:spPr>
        </p:pic>
      </p:grpSp>
      <p:grpSp>
        <p:nvGrpSpPr>
          <p:cNvPr id="40" name="Group 39">
            <a:extLst>
              <a:ext uri="{FF2B5EF4-FFF2-40B4-BE49-F238E27FC236}">
                <a16:creationId xmlns:a16="http://schemas.microsoft.com/office/drawing/2014/main" id="{AA445224-855D-43F1-9D0E-3088885AC151}"/>
              </a:ext>
            </a:extLst>
          </p:cNvPr>
          <p:cNvGrpSpPr/>
          <p:nvPr userDrawn="1"/>
        </p:nvGrpSpPr>
        <p:grpSpPr>
          <a:xfrm>
            <a:off x="6379658" y="4959909"/>
            <a:ext cx="878400" cy="816110"/>
            <a:chOff x="5586029" y="4959909"/>
            <a:chExt cx="878400" cy="816110"/>
          </a:xfrm>
        </p:grpSpPr>
        <p:sp>
          <p:nvSpPr>
            <p:cNvPr id="35" name="Rectangle: Rounded Corners 34">
              <a:extLst>
                <a:ext uri="{FF2B5EF4-FFF2-40B4-BE49-F238E27FC236}">
                  <a16:creationId xmlns:a16="http://schemas.microsoft.com/office/drawing/2014/main" id="{5CC518A2-4EA5-4BD2-A442-310DFC339A97}"/>
                </a:ext>
              </a:extLst>
            </p:cNvPr>
            <p:cNvSpPr/>
            <p:nvPr userDrawn="1"/>
          </p:nvSpPr>
          <p:spPr>
            <a:xfrm>
              <a:off x="5586029" y="4959909"/>
              <a:ext cx="878400" cy="8161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8" name="Picture 27">
              <a:extLst>
                <a:ext uri="{FF2B5EF4-FFF2-40B4-BE49-F238E27FC236}">
                  <a16:creationId xmlns:a16="http://schemas.microsoft.com/office/drawing/2014/main" id="{D370F7B7-D5DE-405F-A94E-CF7872C2AA6B}"/>
                </a:ext>
              </a:extLst>
            </p:cNvPr>
            <p:cNvPicPr/>
            <p:nvPr userDrawn="1"/>
          </p:nvPicPr>
          <p:blipFill rotWithShape="1">
            <a:blip r:embed="rId4" r:link="rId5">
              <a:extLst>
                <a:ext uri="{28A0092B-C50C-407E-A947-70E740481C1C}">
                  <a14:useLocalDpi xmlns:a14="http://schemas.microsoft.com/office/drawing/2010/main" val="0"/>
                </a:ext>
              </a:extLst>
            </a:blip>
            <a:srcRect l="69082" t="3456" r="24047" b="48444"/>
            <a:stretch>
              <a:fillRect/>
            </a:stretch>
          </p:blipFill>
          <p:spPr bwMode="auto">
            <a:xfrm>
              <a:off x="5605560" y="4994413"/>
              <a:ext cx="838800" cy="756000"/>
            </a:xfrm>
            <a:prstGeom prst="roundRect">
              <a:avLst/>
            </a:prstGeom>
            <a:noFill/>
            <a:ln>
              <a:noFill/>
            </a:ln>
            <a:extLst>
              <a:ext uri="{53640926-AAD7-44D8-BBD7-CCE9431645EC}">
                <a14:shadowObscured xmlns:a14="http://schemas.microsoft.com/office/drawing/2010/main"/>
              </a:ext>
            </a:extLst>
          </p:spPr>
        </p:pic>
      </p:grpSp>
      <p:grpSp>
        <p:nvGrpSpPr>
          <p:cNvPr id="39" name="Group 38">
            <a:extLst>
              <a:ext uri="{FF2B5EF4-FFF2-40B4-BE49-F238E27FC236}">
                <a16:creationId xmlns:a16="http://schemas.microsoft.com/office/drawing/2014/main" id="{8A8FF7CB-7554-4A3A-81C6-DFF4B96CAE3F}"/>
              </a:ext>
            </a:extLst>
          </p:cNvPr>
          <p:cNvGrpSpPr/>
          <p:nvPr userDrawn="1"/>
        </p:nvGrpSpPr>
        <p:grpSpPr>
          <a:xfrm>
            <a:off x="7637560" y="4979494"/>
            <a:ext cx="878400" cy="816110"/>
            <a:chOff x="6843931" y="4979494"/>
            <a:chExt cx="878400" cy="816110"/>
          </a:xfrm>
        </p:grpSpPr>
        <p:sp>
          <p:nvSpPr>
            <p:cNvPr id="36" name="Rectangle: Rounded Corners 35">
              <a:extLst>
                <a:ext uri="{FF2B5EF4-FFF2-40B4-BE49-F238E27FC236}">
                  <a16:creationId xmlns:a16="http://schemas.microsoft.com/office/drawing/2014/main" id="{61E406F0-AA71-414F-BD80-05E8CBDAF3C3}"/>
                </a:ext>
              </a:extLst>
            </p:cNvPr>
            <p:cNvSpPr/>
            <p:nvPr userDrawn="1"/>
          </p:nvSpPr>
          <p:spPr>
            <a:xfrm>
              <a:off x="6843931" y="4979494"/>
              <a:ext cx="878400" cy="8161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9" name="Picture 28">
              <a:extLst>
                <a:ext uri="{FF2B5EF4-FFF2-40B4-BE49-F238E27FC236}">
                  <a16:creationId xmlns:a16="http://schemas.microsoft.com/office/drawing/2014/main" id="{12A01D28-3AD5-4771-96E5-D2F7F5878E7C}"/>
                </a:ext>
              </a:extLst>
            </p:cNvPr>
            <p:cNvPicPr/>
            <p:nvPr userDrawn="1"/>
          </p:nvPicPr>
          <p:blipFill rotWithShape="1">
            <a:blip r:embed="rId4" r:link="rId5">
              <a:extLst>
                <a:ext uri="{28A0092B-C50C-407E-A947-70E740481C1C}">
                  <a14:useLocalDpi xmlns:a14="http://schemas.microsoft.com/office/drawing/2010/main" val="0"/>
                </a:ext>
              </a:extLst>
            </a:blip>
            <a:srcRect l="78017" t="3581" r="15501" b="48281"/>
            <a:stretch>
              <a:fillRect/>
            </a:stretch>
          </p:blipFill>
          <p:spPr bwMode="auto">
            <a:xfrm>
              <a:off x="6892506" y="5020291"/>
              <a:ext cx="789956" cy="756000"/>
            </a:xfrm>
            <a:prstGeom prst="roundRect">
              <a:avLst/>
            </a:prstGeom>
            <a:noFill/>
            <a:ln>
              <a:noFill/>
            </a:ln>
            <a:extLst>
              <a:ext uri="{53640926-AAD7-44D8-BBD7-CCE9431645EC}">
                <a14:shadowObscured xmlns:a14="http://schemas.microsoft.com/office/drawing/2010/main"/>
              </a:ext>
            </a:extLst>
          </p:spPr>
        </p:pic>
      </p:grpSp>
      <p:grpSp>
        <p:nvGrpSpPr>
          <p:cNvPr id="38" name="Group 37">
            <a:extLst>
              <a:ext uri="{FF2B5EF4-FFF2-40B4-BE49-F238E27FC236}">
                <a16:creationId xmlns:a16="http://schemas.microsoft.com/office/drawing/2014/main" id="{0B631F98-F77E-4270-955E-A6D3965FB620}"/>
              </a:ext>
            </a:extLst>
          </p:cNvPr>
          <p:cNvGrpSpPr/>
          <p:nvPr userDrawn="1"/>
        </p:nvGrpSpPr>
        <p:grpSpPr>
          <a:xfrm>
            <a:off x="8895462" y="4990236"/>
            <a:ext cx="878400" cy="816110"/>
            <a:chOff x="8101833" y="5007266"/>
            <a:chExt cx="878400" cy="816110"/>
          </a:xfrm>
        </p:grpSpPr>
        <p:sp>
          <p:nvSpPr>
            <p:cNvPr id="37" name="Rectangle: Rounded Corners 36">
              <a:extLst>
                <a:ext uri="{FF2B5EF4-FFF2-40B4-BE49-F238E27FC236}">
                  <a16:creationId xmlns:a16="http://schemas.microsoft.com/office/drawing/2014/main" id="{E2245286-8EFC-414D-B83D-90A8B6D947F6}"/>
                </a:ext>
              </a:extLst>
            </p:cNvPr>
            <p:cNvSpPr/>
            <p:nvPr userDrawn="1"/>
          </p:nvSpPr>
          <p:spPr>
            <a:xfrm>
              <a:off x="8101833" y="5007266"/>
              <a:ext cx="878400" cy="8161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0" name="Picture 29">
              <a:extLst>
                <a:ext uri="{FF2B5EF4-FFF2-40B4-BE49-F238E27FC236}">
                  <a16:creationId xmlns:a16="http://schemas.microsoft.com/office/drawing/2014/main" id="{C83F7AD6-983C-4078-ACE0-3198D708740E}"/>
                </a:ext>
              </a:extLst>
            </p:cNvPr>
            <p:cNvPicPr/>
            <p:nvPr userDrawn="1"/>
          </p:nvPicPr>
          <p:blipFill rotWithShape="1">
            <a:blip r:embed="rId4" r:link="rId5">
              <a:extLst>
                <a:ext uri="{28A0092B-C50C-407E-A947-70E740481C1C}">
                  <a14:useLocalDpi xmlns:a14="http://schemas.microsoft.com/office/drawing/2010/main" val="0"/>
                </a:ext>
              </a:extLst>
            </a:blip>
            <a:srcRect l="86719" t="3703" r="6641" b="49273"/>
            <a:stretch>
              <a:fillRect/>
            </a:stretch>
          </p:blipFill>
          <p:spPr bwMode="auto">
            <a:xfrm>
              <a:off x="8122346" y="5041498"/>
              <a:ext cx="838800" cy="756000"/>
            </a:xfrm>
            <a:prstGeom prst="round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995469032"/>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2209E3-986E-4ED3-A446-DE64DEF6E4C1}"/>
              </a:ext>
            </a:extLst>
          </p:cNvPr>
          <p:cNvSpPr>
            <a:spLocks noGrp="1"/>
          </p:cNvSpPr>
          <p:nvPr>
            <p:ph type="title"/>
          </p:nvPr>
        </p:nvSpPr>
        <p:spPr>
          <a:xfrm>
            <a:off x="243840" y="268479"/>
            <a:ext cx="11723370" cy="1325563"/>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8B4D999F-EAC5-4A73-8589-4B21FB92B950}"/>
              </a:ext>
            </a:extLst>
          </p:cNvPr>
          <p:cNvSpPr>
            <a:spLocks noGrp="1"/>
          </p:cNvSpPr>
          <p:nvPr>
            <p:ph type="body" idx="1"/>
          </p:nvPr>
        </p:nvSpPr>
        <p:spPr>
          <a:xfrm>
            <a:off x="243840" y="1943100"/>
            <a:ext cx="11723370" cy="39836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5" name="Picture 4" descr="A picture containing drawing&#10;&#10;Description automatically generated">
            <a:extLst>
              <a:ext uri="{FF2B5EF4-FFF2-40B4-BE49-F238E27FC236}">
                <a16:creationId xmlns:a16="http://schemas.microsoft.com/office/drawing/2014/main" id="{D4A752C8-C16D-450D-BAED-52FED011A14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498080" y="5411130"/>
            <a:ext cx="4693920" cy="1446756"/>
          </a:xfrm>
          <a:prstGeom prst="rect">
            <a:avLst/>
          </a:prstGeom>
        </p:spPr>
      </p:pic>
    </p:spTree>
    <p:extLst>
      <p:ext uri="{BB962C8B-B14F-4D97-AF65-F5344CB8AC3E}">
        <p14:creationId xmlns:p14="http://schemas.microsoft.com/office/powerpoint/2010/main" val="1650624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u="none" kern="1200">
          <a:solidFill>
            <a:srgbClr val="541C7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2209E3-986E-4ED3-A446-DE64DEF6E4C1}"/>
              </a:ext>
            </a:extLst>
          </p:cNvPr>
          <p:cNvSpPr>
            <a:spLocks noGrp="1"/>
          </p:cNvSpPr>
          <p:nvPr>
            <p:ph type="title"/>
          </p:nvPr>
        </p:nvSpPr>
        <p:spPr>
          <a:xfrm>
            <a:off x="838200" y="856799"/>
            <a:ext cx="10515600" cy="1325563"/>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8B4D999F-EAC5-4A73-8589-4B21FB92B950}"/>
              </a:ext>
            </a:extLst>
          </p:cNvPr>
          <p:cNvSpPr>
            <a:spLocks noGrp="1"/>
          </p:cNvSpPr>
          <p:nvPr>
            <p:ph type="body" idx="1"/>
          </p:nvPr>
        </p:nvSpPr>
        <p:spPr>
          <a:xfrm>
            <a:off x="838200" y="2390131"/>
            <a:ext cx="10515600" cy="35366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3226928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rgbClr val="541C7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2209E3-986E-4ED3-A446-DE64DEF6E4C1}"/>
              </a:ext>
            </a:extLst>
          </p:cNvPr>
          <p:cNvSpPr>
            <a:spLocks noGrp="1"/>
          </p:cNvSpPr>
          <p:nvPr>
            <p:ph type="title"/>
          </p:nvPr>
        </p:nvSpPr>
        <p:spPr>
          <a:xfrm>
            <a:off x="838200" y="856799"/>
            <a:ext cx="10515600" cy="1325563"/>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8B4D999F-EAC5-4A73-8589-4B21FB92B950}"/>
              </a:ext>
            </a:extLst>
          </p:cNvPr>
          <p:cNvSpPr>
            <a:spLocks noGrp="1"/>
          </p:cNvSpPr>
          <p:nvPr>
            <p:ph type="body" idx="1"/>
          </p:nvPr>
        </p:nvSpPr>
        <p:spPr>
          <a:xfrm>
            <a:off x="838200" y="2390131"/>
            <a:ext cx="10515600" cy="35366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grpSp>
        <p:nvGrpSpPr>
          <p:cNvPr id="4" name="Group 3">
            <a:extLst>
              <a:ext uri="{FF2B5EF4-FFF2-40B4-BE49-F238E27FC236}">
                <a16:creationId xmlns:a16="http://schemas.microsoft.com/office/drawing/2014/main" id="{F0C5B4C7-079F-4BA8-B0A3-953D623DC26E}"/>
              </a:ext>
            </a:extLst>
          </p:cNvPr>
          <p:cNvGrpSpPr>
            <a:grpSpLocks noChangeAspect="1"/>
          </p:cNvGrpSpPr>
          <p:nvPr/>
        </p:nvGrpSpPr>
        <p:grpSpPr>
          <a:xfrm rot="18524410">
            <a:off x="9117210" y="-1846866"/>
            <a:ext cx="2609581" cy="3960254"/>
            <a:chOff x="0" y="0"/>
            <a:chExt cx="3612078" cy="5481350"/>
          </a:xfrm>
        </p:grpSpPr>
        <p:sp>
          <p:nvSpPr>
            <p:cNvPr id="5" name="Rectangle: Rounded Corners 4">
              <a:extLst>
                <a:ext uri="{FF2B5EF4-FFF2-40B4-BE49-F238E27FC236}">
                  <a16:creationId xmlns:a16="http://schemas.microsoft.com/office/drawing/2014/main" id="{51E1392D-9FC6-49D7-A410-3B72742850FD}"/>
                </a:ext>
              </a:extLst>
            </p:cNvPr>
            <p:cNvSpPr>
              <a:spLocks noChangeAspect="1"/>
            </p:cNvSpPr>
            <p:nvPr userDrawn="1"/>
          </p:nvSpPr>
          <p:spPr>
            <a:xfrm>
              <a:off x="0" y="1805049"/>
              <a:ext cx="1800000" cy="1800000"/>
            </a:xfrm>
            <a:prstGeom prst="roundRect">
              <a:avLst/>
            </a:prstGeom>
            <a:noFill/>
            <a:ln w="254000">
              <a:solidFill>
                <a:srgbClr val="F7C18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6" name="Rectangle: Rounded Corners 5">
              <a:extLst>
                <a:ext uri="{FF2B5EF4-FFF2-40B4-BE49-F238E27FC236}">
                  <a16:creationId xmlns:a16="http://schemas.microsoft.com/office/drawing/2014/main" id="{B4356AFE-D95E-4961-924E-7DCEC5656DCD}"/>
                </a:ext>
              </a:extLst>
            </p:cNvPr>
            <p:cNvSpPr/>
            <p:nvPr userDrawn="1"/>
          </p:nvSpPr>
          <p:spPr>
            <a:xfrm>
              <a:off x="1793174" y="0"/>
              <a:ext cx="1800000" cy="1800000"/>
            </a:xfrm>
            <a:prstGeom prst="roundRect">
              <a:avLst/>
            </a:prstGeom>
            <a:noFill/>
            <a:ln w="254000">
              <a:solidFill>
                <a:srgbClr val="E0F78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7" name="Rectangle: Rounded Corners 6">
              <a:extLst>
                <a:ext uri="{FF2B5EF4-FFF2-40B4-BE49-F238E27FC236}">
                  <a16:creationId xmlns:a16="http://schemas.microsoft.com/office/drawing/2014/main" id="{08C7B9FD-DA6A-4549-973D-6439A136902E}"/>
                </a:ext>
              </a:extLst>
            </p:cNvPr>
            <p:cNvSpPr/>
            <p:nvPr userDrawn="1"/>
          </p:nvSpPr>
          <p:spPr>
            <a:xfrm>
              <a:off x="1781299" y="3681350"/>
              <a:ext cx="1800000" cy="1800000"/>
            </a:xfrm>
            <a:prstGeom prst="roundRect">
              <a:avLst/>
            </a:prstGeom>
            <a:noFill/>
            <a:ln w="254000">
              <a:solidFill>
                <a:srgbClr val="A5BE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8" name="Rectangle: Rounded Corners 7">
              <a:extLst>
                <a:ext uri="{FF2B5EF4-FFF2-40B4-BE49-F238E27FC236}">
                  <a16:creationId xmlns:a16="http://schemas.microsoft.com/office/drawing/2014/main" id="{69BEA1D1-85D9-4DB0-8695-7140D535F88D}"/>
                </a:ext>
              </a:extLst>
            </p:cNvPr>
            <p:cNvSpPr/>
            <p:nvPr userDrawn="1"/>
          </p:nvSpPr>
          <p:spPr>
            <a:xfrm>
              <a:off x="1128156" y="1140031"/>
              <a:ext cx="2483922" cy="3469574"/>
            </a:xfrm>
            <a:prstGeom prst="roundRect">
              <a:avLst/>
            </a:prstGeom>
            <a:noFill/>
            <a:ln w="254000">
              <a:solidFill>
                <a:srgbClr val="DACF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grpSp>
      <p:grpSp>
        <p:nvGrpSpPr>
          <p:cNvPr id="9" name="Group 8">
            <a:extLst>
              <a:ext uri="{FF2B5EF4-FFF2-40B4-BE49-F238E27FC236}">
                <a16:creationId xmlns:a16="http://schemas.microsoft.com/office/drawing/2014/main" id="{5A7DA86D-02BE-4419-80A7-AAD05CBE0BAF}"/>
              </a:ext>
            </a:extLst>
          </p:cNvPr>
          <p:cNvGrpSpPr>
            <a:grpSpLocks noChangeAspect="1"/>
          </p:cNvGrpSpPr>
          <p:nvPr/>
        </p:nvGrpSpPr>
        <p:grpSpPr>
          <a:xfrm rot="7767490">
            <a:off x="520506" y="4877873"/>
            <a:ext cx="2609582" cy="3960254"/>
            <a:chOff x="0" y="0"/>
            <a:chExt cx="3612078" cy="5481350"/>
          </a:xfrm>
        </p:grpSpPr>
        <p:sp>
          <p:nvSpPr>
            <p:cNvPr id="10" name="Rectangle: Rounded Corners 9">
              <a:extLst>
                <a:ext uri="{FF2B5EF4-FFF2-40B4-BE49-F238E27FC236}">
                  <a16:creationId xmlns:a16="http://schemas.microsoft.com/office/drawing/2014/main" id="{6C5E8CBD-C7FA-40D0-804A-431C12C44ADC}"/>
                </a:ext>
              </a:extLst>
            </p:cNvPr>
            <p:cNvSpPr/>
            <p:nvPr userDrawn="1"/>
          </p:nvSpPr>
          <p:spPr>
            <a:xfrm>
              <a:off x="0" y="1805049"/>
              <a:ext cx="1800000" cy="1800000"/>
            </a:xfrm>
            <a:prstGeom prst="roundRect">
              <a:avLst/>
            </a:prstGeom>
            <a:noFill/>
            <a:ln w="254000">
              <a:solidFill>
                <a:srgbClr val="FF839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11" name="Rectangle: Rounded Corners 10">
              <a:extLst>
                <a:ext uri="{FF2B5EF4-FFF2-40B4-BE49-F238E27FC236}">
                  <a16:creationId xmlns:a16="http://schemas.microsoft.com/office/drawing/2014/main" id="{6D2B0F1A-6822-4DBF-A3D6-C11A6EC2A978}"/>
                </a:ext>
              </a:extLst>
            </p:cNvPr>
            <p:cNvSpPr/>
            <p:nvPr userDrawn="1"/>
          </p:nvSpPr>
          <p:spPr>
            <a:xfrm>
              <a:off x="1793174" y="0"/>
              <a:ext cx="1800000" cy="1800000"/>
            </a:xfrm>
            <a:prstGeom prst="roundRect">
              <a:avLst/>
            </a:prstGeom>
            <a:noFill/>
            <a:ln w="254000">
              <a:solidFill>
                <a:srgbClr val="E0F78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12" name="Rectangle: Rounded Corners 11">
              <a:extLst>
                <a:ext uri="{FF2B5EF4-FFF2-40B4-BE49-F238E27FC236}">
                  <a16:creationId xmlns:a16="http://schemas.microsoft.com/office/drawing/2014/main" id="{A67985BF-B984-45A5-804B-FD2DC6EBD7B6}"/>
                </a:ext>
              </a:extLst>
            </p:cNvPr>
            <p:cNvSpPr/>
            <p:nvPr userDrawn="1"/>
          </p:nvSpPr>
          <p:spPr>
            <a:xfrm>
              <a:off x="1781299" y="3681350"/>
              <a:ext cx="1800000" cy="1800000"/>
            </a:xfrm>
            <a:prstGeom prst="roundRect">
              <a:avLst/>
            </a:prstGeom>
            <a:noFill/>
            <a:ln w="254000">
              <a:solidFill>
                <a:srgbClr val="E0F78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endParaRPr lang="en-NZ"/>
            </a:p>
          </p:txBody>
        </p:sp>
        <p:sp>
          <p:nvSpPr>
            <p:cNvPr id="13" name="Rectangle: Rounded Corners 12">
              <a:extLst>
                <a:ext uri="{FF2B5EF4-FFF2-40B4-BE49-F238E27FC236}">
                  <a16:creationId xmlns:a16="http://schemas.microsoft.com/office/drawing/2014/main" id="{67202060-1240-4D68-A9D1-18534C778421}"/>
                </a:ext>
              </a:extLst>
            </p:cNvPr>
            <p:cNvSpPr/>
            <p:nvPr userDrawn="1"/>
          </p:nvSpPr>
          <p:spPr>
            <a:xfrm>
              <a:off x="1128156" y="1140031"/>
              <a:ext cx="2483922" cy="3469574"/>
            </a:xfrm>
            <a:prstGeom prst="roundRect">
              <a:avLst/>
            </a:prstGeom>
            <a:noFill/>
            <a:ln w="254000">
              <a:solidFill>
                <a:srgbClr val="DACF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grpSp>
    </p:spTree>
    <p:extLst>
      <p:ext uri="{BB962C8B-B14F-4D97-AF65-F5344CB8AC3E}">
        <p14:creationId xmlns:p14="http://schemas.microsoft.com/office/powerpoint/2010/main" val="119258254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rgbClr val="541C7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26847A-F188-4A6F-AC98-BE981A1C9A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69A2AA4-04DB-4A79-A85F-C8AF6406F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0413D36-8BED-4868-A9D4-1DC0E7EA4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BF7D4-F38D-42A9-A11D-8E9896AA0EA4}" type="datetimeFigureOut">
              <a:rPr lang="en-NZ" smtClean="0"/>
              <a:t>2/05/2023</a:t>
            </a:fld>
            <a:endParaRPr lang="en-NZ"/>
          </a:p>
        </p:txBody>
      </p:sp>
      <p:sp>
        <p:nvSpPr>
          <p:cNvPr id="5" name="Footer Placeholder 4">
            <a:extLst>
              <a:ext uri="{FF2B5EF4-FFF2-40B4-BE49-F238E27FC236}">
                <a16:creationId xmlns:a16="http://schemas.microsoft.com/office/drawing/2014/main" id="{C48E4C97-EB2B-4DBB-8CF3-F9CD3074A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1299E193-32C9-466B-BE62-221D52A940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F4FC8-EAFA-40BF-BCA2-0DA0FC2B30ED}" type="slidenum">
              <a:rPr lang="en-NZ" smtClean="0"/>
              <a:t>‹#›</a:t>
            </a:fld>
            <a:endParaRPr lang="en-NZ"/>
          </a:p>
        </p:txBody>
      </p:sp>
    </p:spTree>
    <p:extLst>
      <p:ext uri="{BB962C8B-B14F-4D97-AF65-F5344CB8AC3E}">
        <p14:creationId xmlns:p14="http://schemas.microsoft.com/office/powerpoint/2010/main" val="253309259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s://www.youtube.com/watch?v=uO3TvdwHrko&amp;t=3694s" TargetMode="Externa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cid:6D6892B6-9451-4C45-BF28-DDBA27362CC1@no-dns-available.example.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cid:6D6892B6-9451-4C45-BF28-DDBA27362CC1@no-dns-available.example.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cid:6D6892B6-9451-4C45-BF28-DDBA27362CC1@no-dns-available.example.com" TargetMode="External"/><Relationship Id="rId2" Type="http://schemas.openxmlformats.org/officeDocument/2006/relationships/image" Target="../media/image21.jpeg"/><Relationship Id="rId1" Type="http://schemas.openxmlformats.org/officeDocument/2006/relationships/slideLayout" Target="../slideLayouts/slideLayout46.xml"/><Relationship Id="rId6" Type="http://schemas.openxmlformats.org/officeDocument/2006/relationships/image" Target="../media/image2.png"/><Relationship Id="rId5" Type="http://schemas.openxmlformats.org/officeDocument/2006/relationships/image" Target="../media/image20.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uO3TvdwHrko&amp;t=3694s" TargetMode="External"/><Relationship Id="rId4" Type="http://schemas.openxmlformats.org/officeDocument/2006/relationships/hyperlink" Target="https://www.breathefreely.co.nz/wp-content/uploads/2020/06/BFA-Silica-Dust-%E2%80%93-Engineered-Stone-Health-Monitoring-nzohs.pd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hse.gov.ukpubns/priced/hsg201.pdf"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www.hse.gov.uk/foi/internalops/og/og-00109.pdf" TargetMode="External"/><Relationship Id="rId5" Type="http://schemas.openxmlformats.org/officeDocument/2006/relationships/hyperlink" Target="https://www.hse.gov.uk.pubns/indg463.pdf" TargetMode="External"/><Relationship Id="rId4" Type="http://schemas.openxmlformats.org/officeDocument/2006/relationships/hyperlink" Target="https://www.hse.gov.uk/pubns/guidance/stseries.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DB3B6F-141B-4B6E-A12C-D4D2C7F664A3}"/>
              </a:ext>
            </a:extLst>
          </p:cNvPr>
          <p:cNvSpPr/>
          <p:nvPr/>
        </p:nvSpPr>
        <p:spPr>
          <a:xfrm>
            <a:off x="1095469" y="3261973"/>
            <a:ext cx="9489799" cy="1600438"/>
          </a:xfrm>
          <a:prstGeom prst="rect">
            <a:avLst/>
          </a:prstGeom>
        </p:spPr>
        <p:txBody>
          <a:bodyPr wrap="square">
            <a:spAutoFit/>
          </a:bodyPr>
          <a:lstStyle/>
          <a:p>
            <a:r>
              <a:rPr lang="en-NZ" sz="2800" b="1" dirty="0">
                <a:solidFill>
                  <a:schemeClr val="bg1"/>
                </a:solidFill>
                <a:effectLst>
                  <a:outerShdw blurRad="38100" dist="38100" dir="2700000" algn="tl">
                    <a:srgbClr val="000000">
                      <a:alpha val="43137"/>
                    </a:srgbClr>
                  </a:outerShdw>
                </a:effectLst>
                <a:ea typeface="Lato Light" panose="020F0502020204030203" pitchFamily="34" charset="0"/>
                <a:cs typeface="Lato Light" panose="020F0502020204030203" pitchFamily="34" charset="0"/>
              </a:rPr>
              <a:t>Engineered Stone: An Occupational Hygiene Perspective</a:t>
            </a:r>
          </a:p>
          <a:p>
            <a:r>
              <a:rPr lang="en-NZ" sz="2800" b="1" dirty="0">
                <a:solidFill>
                  <a:schemeClr val="bg1"/>
                </a:solidFill>
                <a:effectLst>
                  <a:outerShdw blurRad="38100" dist="38100" dir="2700000" algn="tl">
                    <a:srgbClr val="000000">
                      <a:alpha val="43137"/>
                    </a:srgbClr>
                  </a:outerShdw>
                </a:effectLst>
                <a:ea typeface="Lato Light" panose="020F0502020204030203" pitchFamily="34" charset="0"/>
                <a:cs typeface="Lato Light" panose="020F0502020204030203" pitchFamily="34" charset="0"/>
              </a:rPr>
              <a:t>Date: 02 May 2023</a:t>
            </a:r>
          </a:p>
          <a:p>
            <a:endParaRPr lang="en-NZ" b="1" dirty="0">
              <a:solidFill>
                <a:schemeClr val="bg1"/>
              </a:solidFill>
              <a:effectLst>
                <a:outerShdw blurRad="38100" dist="38100" dir="2700000" algn="tl">
                  <a:srgbClr val="000000">
                    <a:alpha val="43137"/>
                  </a:srgbClr>
                </a:outerShdw>
              </a:effectLst>
              <a:ea typeface="Lato Light" panose="020F0502020204030203" pitchFamily="34" charset="0"/>
              <a:cs typeface="Lato Light" panose="020F0502020204030203" pitchFamily="34" charset="0"/>
            </a:endParaRPr>
          </a:p>
          <a:p>
            <a:r>
              <a:rPr lang="en-NZ" sz="2400" dirty="0">
                <a:solidFill>
                  <a:schemeClr val="bg1"/>
                </a:solidFill>
                <a:effectLst>
                  <a:outerShdw blurRad="38100" dist="38100" dir="2700000" algn="tl">
                    <a:srgbClr val="000000">
                      <a:alpha val="43137"/>
                    </a:srgbClr>
                  </a:outerShdw>
                </a:effectLst>
                <a:ea typeface="Lato Light" panose="020F0502020204030203" pitchFamily="34" charset="0"/>
                <a:cs typeface="Lato Light" panose="020F0502020204030203" pitchFamily="34" charset="0"/>
              </a:rPr>
              <a:t>Presenter: Almi Bradfield-van Wyk</a:t>
            </a:r>
            <a:endParaRPr lang="en-NZ" sz="2400" dirty="0"/>
          </a:p>
        </p:txBody>
      </p:sp>
    </p:spTree>
    <p:extLst>
      <p:ext uri="{BB962C8B-B14F-4D97-AF65-F5344CB8AC3E}">
        <p14:creationId xmlns:p14="http://schemas.microsoft.com/office/powerpoint/2010/main" val="29387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3EF1-0DD0-45AF-94D4-58EA0430E53C}"/>
              </a:ext>
            </a:extLst>
          </p:cNvPr>
          <p:cNvSpPr>
            <a:spLocks noGrp="1"/>
          </p:cNvSpPr>
          <p:nvPr>
            <p:ph type="title"/>
          </p:nvPr>
        </p:nvSpPr>
        <p:spPr/>
        <p:txBody>
          <a:bodyPr>
            <a:normAutofit/>
          </a:bodyPr>
          <a:lstStyle/>
          <a:p>
            <a:r>
              <a:rPr lang="en-NZ" sz="4400" dirty="0">
                <a:latin typeface="+mn-lt"/>
              </a:rPr>
              <a:t>What is silicosis?</a:t>
            </a:r>
          </a:p>
        </p:txBody>
      </p:sp>
    </p:spTree>
    <p:extLst>
      <p:ext uri="{BB962C8B-B14F-4D97-AF65-F5344CB8AC3E}">
        <p14:creationId xmlns:p14="http://schemas.microsoft.com/office/powerpoint/2010/main" val="745349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BA86A28-B311-4E80-A9D3-FF1C6AACE31C}"/>
              </a:ext>
            </a:extLst>
          </p:cNvPr>
          <p:cNvSpPr>
            <a:spLocks noGrp="1"/>
          </p:cNvSpPr>
          <p:nvPr>
            <p:ph idx="1"/>
          </p:nvPr>
        </p:nvSpPr>
        <p:spPr>
          <a:xfrm>
            <a:off x="243840" y="1438508"/>
            <a:ext cx="8543321" cy="4610044"/>
          </a:xfrm>
        </p:spPr>
        <p:txBody>
          <a:bodyPr>
            <a:normAutofit/>
          </a:bodyPr>
          <a:lstStyle/>
          <a:p>
            <a:pPr>
              <a:buFontTx/>
              <a:buChar char="-"/>
            </a:pPr>
            <a:endParaRPr lang="en-NZ" dirty="0"/>
          </a:p>
          <a:p>
            <a:endParaRPr lang="en-NZ" dirty="0"/>
          </a:p>
        </p:txBody>
      </p:sp>
      <p:pic>
        <p:nvPicPr>
          <p:cNvPr id="6" name="Picture 5">
            <a:extLst>
              <a:ext uri="{FF2B5EF4-FFF2-40B4-BE49-F238E27FC236}">
                <a16:creationId xmlns:a16="http://schemas.microsoft.com/office/drawing/2014/main" id="{75DF0A9B-4E84-1715-22E4-55D8371F230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7200"/>
                    </a14:imgEffect>
                    <a14:imgEffect>
                      <a14:brightnessContrast bright="20000"/>
                    </a14:imgEffect>
                  </a14:imgLayer>
                </a14:imgProps>
              </a:ext>
            </a:extLst>
          </a:blip>
          <a:srcRect l="2508" r="3385"/>
          <a:stretch/>
        </p:blipFill>
        <p:spPr>
          <a:xfrm>
            <a:off x="1643449" y="611668"/>
            <a:ext cx="8673249" cy="5331932"/>
          </a:xfrm>
          <a:prstGeom prst="rect">
            <a:avLst/>
          </a:prstGeom>
        </p:spPr>
      </p:pic>
      <p:sp>
        <p:nvSpPr>
          <p:cNvPr id="8" name="TextBox 7">
            <a:extLst>
              <a:ext uri="{FF2B5EF4-FFF2-40B4-BE49-F238E27FC236}">
                <a16:creationId xmlns:a16="http://schemas.microsoft.com/office/drawing/2014/main" id="{F2540111-625B-433F-EC4A-673A1B5480BB}"/>
              </a:ext>
            </a:extLst>
          </p:cNvPr>
          <p:cNvSpPr txBox="1"/>
          <p:nvPr/>
        </p:nvSpPr>
        <p:spPr>
          <a:xfrm>
            <a:off x="105290" y="6431127"/>
            <a:ext cx="7140637" cy="369332"/>
          </a:xfrm>
          <a:prstGeom prst="rect">
            <a:avLst/>
          </a:prstGeom>
          <a:noFill/>
        </p:spPr>
        <p:txBody>
          <a:bodyPr wrap="square">
            <a:spAutoFit/>
          </a:bodyPr>
          <a:lstStyle/>
          <a:p>
            <a:r>
              <a:rPr lang="en-NZ" i="0" dirty="0">
                <a:effectLst/>
                <a:latin typeface="YouTube Sans"/>
                <a:hlinkClick r:id="rId5">
                  <a:extLst>
                    <a:ext uri="{A12FA001-AC4F-418D-AE19-62706E023703}">
                      <ahyp:hlinkClr xmlns:ahyp="http://schemas.microsoft.com/office/drawing/2018/hyperlinkcolor" val="tx"/>
                    </a:ext>
                  </a:extLst>
                </a:hlinkClick>
              </a:rPr>
              <a:t>AIOH Webinar</a:t>
            </a:r>
            <a:r>
              <a:rPr lang="en-NZ" i="0" dirty="0">
                <a:effectLst/>
                <a:latin typeface="YouTube Sans"/>
              </a:rPr>
              <a:t> Engineered Stone and the Complexity of its Health Effects</a:t>
            </a:r>
          </a:p>
        </p:txBody>
      </p:sp>
      <p:sp>
        <p:nvSpPr>
          <p:cNvPr id="3" name="Title 2">
            <a:extLst>
              <a:ext uri="{FF2B5EF4-FFF2-40B4-BE49-F238E27FC236}">
                <a16:creationId xmlns:a16="http://schemas.microsoft.com/office/drawing/2014/main" id="{979FFCD9-D95A-8CB7-5D37-20AAADF17124}"/>
              </a:ext>
            </a:extLst>
          </p:cNvPr>
          <p:cNvSpPr>
            <a:spLocks noGrp="1"/>
          </p:cNvSpPr>
          <p:nvPr>
            <p:ph type="title"/>
          </p:nvPr>
        </p:nvSpPr>
        <p:spPr>
          <a:xfrm>
            <a:off x="58485" y="33697"/>
            <a:ext cx="11563350" cy="1325563"/>
          </a:xfrm>
        </p:spPr>
        <p:txBody>
          <a:bodyPr/>
          <a:lstStyle/>
          <a:p>
            <a:r>
              <a:rPr lang="en-NZ" dirty="0"/>
              <a:t>Mechanism of Silicosis</a:t>
            </a:r>
          </a:p>
        </p:txBody>
      </p:sp>
    </p:spTree>
    <p:extLst>
      <p:ext uri="{BB962C8B-B14F-4D97-AF65-F5344CB8AC3E}">
        <p14:creationId xmlns:p14="http://schemas.microsoft.com/office/powerpoint/2010/main" val="3452817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3EF1-0DD0-45AF-94D4-58EA0430E53C}"/>
              </a:ext>
            </a:extLst>
          </p:cNvPr>
          <p:cNvSpPr>
            <a:spLocks noGrp="1"/>
          </p:cNvSpPr>
          <p:nvPr>
            <p:ph type="title"/>
          </p:nvPr>
        </p:nvSpPr>
        <p:spPr/>
        <p:txBody>
          <a:bodyPr>
            <a:normAutofit/>
          </a:bodyPr>
          <a:lstStyle/>
          <a:p>
            <a:r>
              <a:rPr lang="en-NZ" sz="4400" dirty="0">
                <a:latin typeface="+mn-lt"/>
              </a:rPr>
              <a:t>Controlling Exposure</a:t>
            </a:r>
          </a:p>
        </p:txBody>
      </p:sp>
    </p:spTree>
    <p:extLst>
      <p:ext uri="{BB962C8B-B14F-4D97-AF65-F5344CB8AC3E}">
        <p14:creationId xmlns:p14="http://schemas.microsoft.com/office/powerpoint/2010/main" val="3289440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21BF7-6F98-41E0-BFE9-26B8235B9475}"/>
              </a:ext>
            </a:extLst>
          </p:cNvPr>
          <p:cNvSpPr>
            <a:spLocks noGrp="1"/>
          </p:cNvSpPr>
          <p:nvPr>
            <p:ph type="title"/>
          </p:nvPr>
        </p:nvSpPr>
        <p:spPr>
          <a:xfrm>
            <a:off x="243840" y="-244478"/>
            <a:ext cx="11563350" cy="1325563"/>
          </a:xfrm>
        </p:spPr>
        <p:txBody>
          <a:bodyPr/>
          <a:lstStyle/>
          <a:p>
            <a:r>
              <a:rPr lang="en-US" dirty="0">
                <a:latin typeface="+mn-lt"/>
              </a:rPr>
              <a:t>Control</a:t>
            </a:r>
            <a:endParaRPr lang="en-NZ" dirty="0">
              <a:latin typeface="+mn-lt"/>
            </a:endParaRPr>
          </a:p>
        </p:txBody>
      </p:sp>
      <p:sp>
        <p:nvSpPr>
          <p:cNvPr id="5" name="Content Placeholder 4">
            <a:extLst>
              <a:ext uri="{FF2B5EF4-FFF2-40B4-BE49-F238E27FC236}">
                <a16:creationId xmlns:a16="http://schemas.microsoft.com/office/drawing/2014/main" id="{EBA86A28-B311-4E80-A9D3-FF1C6AACE31C}"/>
              </a:ext>
            </a:extLst>
          </p:cNvPr>
          <p:cNvSpPr>
            <a:spLocks noGrp="1"/>
          </p:cNvSpPr>
          <p:nvPr>
            <p:ph idx="1"/>
          </p:nvPr>
        </p:nvSpPr>
        <p:spPr>
          <a:xfrm>
            <a:off x="243840" y="735980"/>
            <a:ext cx="11563350" cy="5190759"/>
          </a:xfrm>
        </p:spPr>
        <p:txBody>
          <a:bodyPr>
            <a:normAutofit fontScale="92500" lnSpcReduction="10000"/>
          </a:bodyPr>
          <a:lstStyle/>
          <a:p>
            <a:r>
              <a:rPr lang="en-NZ" dirty="0"/>
              <a:t> </a:t>
            </a:r>
            <a:r>
              <a:rPr lang="en-NZ" u="sng" dirty="0"/>
              <a:t>Elimination</a:t>
            </a:r>
          </a:p>
          <a:p>
            <a:pPr lvl="1"/>
            <a:r>
              <a:rPr lang="en-NZ" dirty="0"/>
              <a:t>Replacing crystalline silica compound during engineered stone manufacture</a:t>
            </a:r>
          </a:p>
          <a:p>
            <a:r>
              <a:rPr lang="en-NZ" u="sng" dirty="0"/>
              <a:t>Substitution</a:t>
            </a:r>
          </a:p>
          <a:p>
            <a:pPr lvl="1"/>
            <a:r>
              <a:rPr lang="en-NZ" dirty="0"/>
              <a:t>Low silica content engineered stone, natural stone products</a:t>
            </a:r>
          </a:p>
          <a:p>
            <a:r>
              <a:rPr lang="en-NZ" u="sng" dirty="0"/>
              <a:t>Engineering Controls</a:t>
            </a:r>
          </a:p>
          <a:p>
            <a:pPr lvl="1"/>
            <a:r>
              <a:rPr lang="en-NZ" dirty="0"/>
              <a:t>Extraction ventilation, wet-cutting methods, maintain sharpness of blades, lower speed of machinery in order to control aerosol production</a:t>
            </a:r>
          </a:p>
          <a:p>
            <a:pPr lvl="1"/>
            <a:r>
              <a:rPr lang="en-NZ" dirty="0"/>
              <a:t>Isolation, Computer OP, Robots, room separation, boxing, enclosed system processes, computer operated cutting, sanding and polishing with lifting and cleaning equipment, reduce operator performing cuts</a:t>
            </a:r>
          </a:p>
          <a:p>
            <a:pPr lvl="1"/>
            <a:r>
              <a:rPr lang="en-NZ" dirty="0"/>
              <a:t>Suppression – On-tool Suppression: Slipstream Effect – atomized mist technology – small water mist particles = dust particle can not escape the mist (electrostatic force allows the mist particle to bind with the dust particle), Surfactants – chemical foams or tactical agent additive to the misting system – lower the surface tension of the mist, spray area increased (greater surface area = greater penetration into and around dust cloud / plume), Spray nozzles – fogging style (10-150 micrometre mist particle diameter)</a:t>
            </a:r>
          </a:p>
          <a:p>
            <a:pPr lvl="1"/>
            <a:endParaRPr lang="en-NZ" dirty="0"/>
          </a:p>
          <a:p>
            <a:pPr marL="914400" lvl="2" indent="0">
              <a:buNone/>
            </a:pPr>
            <a:endParaRPr lang="en-NZ" dirty="0"/>
          </a:p>
        </p:txBody>
      </p:sp>
    </p:spTree>
    <p:extLst>
      <p:ext uri="{BB962C8B-B14F-4D97-AF65-F5344CB8AC3E}">
        <p14:creationId xmlns:p14="http://schemas.microsoft.com/office/powerpoint/2010/main" val="4074919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21BF7-6F98-41E0-BFE9-26B8235B9475}"/>
              </a:ext>
            </a:extLst>
          </p:cNvPr>
          <p:cNvSpPr>
            <a:spLocks noGrp="1"/>
          </p:cNvSpPr>
          <p:nvPr>
            <p:ph type="title"/>
          </p:nvPr>
        </p:nvSpPr>
        <p:spPr>
          <a:xfrm>
            <a:off x="243840" y="-244478"/>
            <a:ext cx="11563350" cy="1325563"/>
          </a:xfrm>
        </p:spPr>
        <p:txBody>
          <a:bodyPr/>
          <a:lstStyle/>
          <a:p>
            <a:r>
              <a:rPr lang="en-US" dirty="0">
                <a:latin typeface="+mn-lt"/>
              </a:rPr>
              <a:t>Control</a:t>
            </a:r>
            <a:endParaRPr lang="en-NZ" dirty="0">
              <a:latin typeface="+mn-lt"/>
            </a:endParaRPr>
          </a:p>
        </p:txBody>
      </p:sp>
      <p:sp>
        <p:nvSpPr>
          <p:cNvPr id="5" name="Content Placeholder 4">
            <a:extLst>
              <a:ext uri="{FF2B5EF4-FFF2-40B4-BE49-F238E27FC236}">
                <a16:creationId xmlns:a16="http://schemas.microsoft.com/office/drawing/2014/main" id="{EBA86A28-B311-4E80-A9D3-FF1C6AACE31C}"/>
              </a:ext>
            </a:extLst>
          </p:cNvPr>
          <p:cNvSpPr>
            <a:spLocks noGrp="1"/>
          </p:cNvSpPr>
          <p:nvPr>
            <p:ph idx="1"/>
          </p:nvPr>
        </p:nvSpPr>
        <p:spPr>
          <a:xfrm>
            <a:off x="243840" y="735980"/>
            <a:ext cx="11563350" cy="5190759"/>
          </a:xfrm>
        </p:spPr>
        <p:txBody>
          <a:bodyPr>
            <a:normAutofit/>
          </a:bodyPr>
          <a:lstStyle/>
          <a:p>
            <a:r>
              <a:rPr lang="en-NZ" u="sng" dirty="0"/>
              <a:t>Administration</a:t>
            </a:r>
          </a:p>
          <a:p>
            <a:pPr lvl="1"/>
            <a:r>
              <a:rPr lang="en-NZ" dirty="0"/>
              <a:t>Housekeeping, Cleaning, M/H Class Vacuums, Decontamination Units and dust removal booths, workplace monitoring, health surveillance, communication, training, consultation and waste management  </a:t>
            </a:r>
          </a:p>
          <a:p>
            <a:r>
              <a:rPr lang="en-NZ" u="sng" dirty="0"/>
              <a:t>Personal Protective Equipment</a:t>
            </a:r>
          </a:p>
          <a:p>
            <a:pPr lvl="1"/>
            <a:r>
              <a:rPr lang="en-NZ" dirty="0"/>
              <a:t>Last form of defence</a:t>
            </a:r>
          </a:p>
          <a:p>
            <a:pPr lvl="1"/>
            <a:r>
              <a:rPr lang="en-NZ" dirty="0"/>
              <a:t>High quality P2 fitted PAPR respiratory </a:t>
            </a:r>
          </a:p>
          <a:p>
            <a:pPr marL="457200" lvl="1" indent="0">
              <a:buNone/>
            </a:pPr>
            <a:r>
              <a:rPr lang="en-NZ" dirty="0"/>
              <a:t>    protection that is fit tested</a:t>
            </a:r>
          </a:p>
          <a:p>
            <a:pPr lvl="1"/>
            <a:endParaRPr lang="en-NZ" dirty="0"/>
          </a:p>
          <a:p>
            <a:pPr lvl="1"/>
            <a:endParaRPr lang="en-NZ" dirty="0"/>
          </a:p>
          <a:p>
            <a:pPr lvl="1"/>
            <a:endParaRPr lang="en-NZ" dirty="0"/>
          </a:p>
          <a:p>
            <a:pPr marL="914400" lvl="2" indent="0">
              <a:buNone/>
            </a:pPr>
            <a:endParaRPr lang="en-NZ" dirty="0"/>
          </a:p>
        </p:txBody>
      </p:sp>
      <p:pic>
        <p:nvPicPr>
          <p:cNvPr id="2" name="Picture 1">
            <a:extLst>
              <a:ext uri="{FF2B5EF4-FFF2-40B4-BE49-F238E27FC236}">
                <a16:creationId xmlns:a16="http://schemas.microsoft.com/office/drawing/2014/main" id="{5F97B8C2-D655-342D-B27C-CF268C3E81DE}"/>
              </a:ext>
            </a:extLst>
          </p:cNvPr>
          <p:cNvPicPr>
            <a:picLocks noChangeAspect="1"/>
          </p:cNvPicPr>
          <p:nvPr/>
        </p:nvPicPr>
        <p:blipFill rotWithShape="1">
          <a:blip r:embed="rId3"/>
          <a:srcRect t="2571" b="23509"/>
          <a:stretch/>
        </p:blipFill>
        <p:spPr>
          <a:xfrm>
            <a:off x="6681898" y="1970903"/>
            <a:ext cx="5125292" cy="3663778"/>
          </a:xfrm>
          <a:prstGeom prst="rect">
            <a:avLst/>
          </a:prstGeom>
        </p:spPr>
      </p:pic>
      <p:pic>
        <p:nvPicPr>
          <p:cNvPr id="6" name="Picture 5">
            <a:extLst>
              <a:ext uri="{FF2B5EF4-FFF2-40B4-BE49-F238E27FC236}">
                <a16:creationId xmlns:a16="http://schemas.microsoft.com/office/drawing/2014/main" id="{AF31EFA5-4E6A-9FC8-5E3D-7DEDB57C9697}"/>
              </a:ext>
            </a:extLst>
          </p:cNvPr>
          <p:cNvPicPr>
            <a:picLocks noChangeAspect="1"/>
          </p:cNvPicPr>
          <p:nvPr/>
        </p:nvPicPr>
        <p:blipFill rotWithShape="1">
          <a:blip r:embed="rId4"/>
          <a:srcRect l="7067" t="11258" r="1687" b="10745"/>
          <a:stretch/>
        </p:blipFill>
        <p:spPr>
          <a:xfrm>
            <a:off x="1421025" y="4201297"/>
            <a:ext cx="3632887" cy="2421926"/>
          </a:xfrm>
          <a:prstGeom prst="ellipse">
            <a:avLst/>
          </a:prstGeom>
        </p:spPr>
      </p:pic>
    </p:spTree>
    <p:extLst>
      <p:ext uri="{BB962C8B-B14F-4D97-AF65-F5344CB8AC3E}">
        <p14:creationId xmlns:p14="http://schemas.microsoft.com/office/powerpoint/2010/main" val="476568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3EF1-0DD0-45AF-94D4-58EA0430E53C}"/>
              </a:ext>
            </a:extLst>
          </p:cNvPr>
          <p:cNvSpPr>
            <a:spLocks noGrp="1"/>
          </p:cNvSpPr>
          <p:nvPr>
            <p:ph type="title"/>
          </p:nvPr>
        </p:nvSpPr>
        <p:spPr/>
        <p:txBody>
          <a:bodyPr>
            <a:normAutofit/>
          </a:bodyPr>
          <a:lstStyle/>
          <a:p>
            <a:r>
              <a:rPr lang="en-NZ" sz="4400" dirty="0">
                <a:latin typeface="+mn-lt"/>
              </a:rPr>
              <a:t>Conclusion</a:t>
            </a:r>
          </a:p>
        </p:txBody>
      </p:sp>
    </p:spTree>
    <p:extLst>
      <p:ext uri="{BB962C8B-B14F-4D97-AF65-F5344CB8AC3E}">
        <p14:creationId xmlns:p14="http://schemas.microsoft.com/office/powerpoint/2010/main" val="56793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4F892-FE03-4F2D-9BC8-724F05391978}"/>
              </a:ext>
            </a:extLst>
          </p:cNvPr>
          <p:cNvSpPr>
            <a:spLocks noGrp="1"/>
          </p:cNvSpPr>
          <p:nvPr>
            <p:ph type="title"/>
          </p:nvPr>
        </p:nvSpPr>
        <p:spPr>
          <a:xfrm>
            <a:off x="838199" y="371225"/>
            <a:ext cx="10515600" cy="1325563"/>
          </a:xfrm>
        </p:spPr>
        <p:txBody>
          <a:bodyPr/>
          <a:lstStyle/>
          <a:p>
            <a:pPr algn="ctr"/>
            <a:r>
              <a:rPr lang="en-NZ" b="1" dirty="0">
                <a:latin typeface="+mn-lt"/>
              </a:rPr>
              <a:t>Engineered / Artificial / Manufactured </a:t>
            </a:r>
            <a:br>
              <a:rPr lang="en-NZ" b="1" dirty="0">
                <a:latin typeface="+mn-lt"/>
              </a:rPr>
            </a:br>
            <a:r>
              <a:rPr lang="en-NZ" b="1" dirty="0">
                <a:latin typeface="+mn-lt"/>
              </a:rPr>
              <a:t>Stone</a:t>
            </a:r>
          </a:p>
        </p:txBody>
      </p:sp>
      <p:pic>
        <p:nvPicPr>
          <p:cNvPr id="5" name="Picture 4">
            <a:extLst>
              <a:ext uri="{FF2B5EF4-FFF2-40B4-BE49-F238E27FC236}">
                <a16:creationId xmlns:a16="http://schemas.microsoft.com/office/drawing/2014/main" id="{B2080F4E-30DA-0DBA-61A5-B8EB6DC350CA}"/>
              </a:ext>
            </a:extLst>
          </p:cNvPr>
          <p:cNvPicPr>
            <a:picLocks noChangeAspect="1"/>
          </p:cNvPicPr>
          <p:nvPr/>
        </p:nvPicPr>
        <p:blipFill rotWithShape="1">
          <a:blip r:embed="rId3"/>
          <a:srcRect t="401" r="280" b="1"/>
          <a:stretch/>
        </p:blipFill>
        <p:spPr>
          <a:xfrm>
            <a:off x="4534430" y="1720893"/>
            <a:ext cx="7343244" cy="3914079"/>
          </a:xfrm>
          <a:prstGeom prst="rect">
            <a:avLst/>
          </a:prstGeom>
        </p:spPr>
      </p:pic>
      <p:sp>
        <p:nvSpPr>
          <p:cNvPr id="6" name="Content Placeholder 4">
            <a:extLst>
              <a:ext uri="{FF2B5EF4-FFF2-40B4-BE49-F238E27FC236}">
                <a16:creationId xmlns:a16="http://schemas.microsoft.com/office/drawing/2014/main" id="{7A30521F-5958-EF61-1AB5-4ECE267611E8}"/>
              </a:ext>
            </a:extLst>
          </p:cNvPr>
          <p:cNvSpPr>
            <a:spLocks noGrp="1"/>
          </p:cNvSpPr>
          <p:nvPr>
            <p:ph idx="1"/>
          </p:nvPr>
        </p:nvSpPr>
        <p:spPr>
          <a:xfrm>
            <a:off x="314324" y="1785998"/>
            <a:ext cx="11563350" cy="4040789"/>
          </a:xfrm>
        </p:spPr>
        <p:txBody>
          <a:bodyPr>
            <a:normAutofit lnSpcReduction="10000"/>
          </a:bodyPr>
          <a:lstStyle/>
          <a:p>
            <a:r>
              <a:rPr lang="en-NZ" dirty="0"/>
              <a:t>Relatively new Industry </a:t>
            </a:r>
          </a:p>
          <a:p>
            <a:r>
              <a:rPr lang="en-NZ" dirty="0"/>
              <a:t>Young Workforce</a:t>
            </a:r>
          </a:p>
          <a:p>
            <a:r>
              <a:rPr lang="en-NZ" dirty="0"/>
              <a:t>Exposures &lt;3 years</a:t>
            </a:r>
          </a:p>
          <a:p>
            <a:pPr lvl="1">
              <a:buFont typeface="Courier New" panose="02070309020205020404" pitchFamily="49" charset="0"/>
              <a:buChar char="o"/>
            </a:pPr>
            <a:r>
              <a:rPr lang="en-NZ" dirty="0"/>
              <a:t>High exposures</a:t>
            </a:r>
          </a:p>
          <a:p>
            <a:pPr lvl="1">
              <a:buFont typeface="Courier New" panose="02070309020205020404" pitchFamily="49" charset="0"/>
              <a:buChar char="o"/>
            </a:pPr>
            <a:r>
              <a:rPr lang="en-NZ" dirty="0"/>
              <a:t>Poor control measures</a:t>
            </a:r>
          </a:p>
          <a:p>
            <a:pPr lvl="1">
              <a:buFont typeface="Courier New" panose="02070309020205020404" pitchFamily="49" charset="0"/>
              <a:buChar char="o"/>
            </a:pPr>
            <a:r>
              <a:rPr lang="en-NZ" dirty="0"/>
              <a:t>Often not included in                                                                                                             Medical surveillance</a:t>
            </a:r>
          </a:p>
          <a:p>
            <a:pPr lvl="1">
              <a:buFont typeface="Courier New" panose="02070309020205020404" pitchFamily="49" charset="0"/>
              <a:buChar char="o"/>
            </a:pPr>
            <a:r>
              <a:rPr lang="en-NZ" dirty="0"/>
              <a:t>Difficult to diagnose</a:t>
            </a:r>
          </a:p>
          <a:p>
            <a:pPr lvl="1">
              <a:buFont typeface="Courier New" panose="02070309020205020404" pitchFamily="49" charset="0"/>
              <a:buChar char="o"/>
            </a:pPr>
            <a:r>
              <a:rPr lang="en-NZ" dirty="0"/>
              <a:t>Acute Silicosis </a:t>
            </a:r>
          </a:p>
          <a:p>
            <a:pPr lvl="1">
              <a:buFont typeface="Courier New" panose="02070309020205020404" pitchFamily="49" charset="0"/>
              <a:buChar char="o"/>
            </a:pPr>
            <a:r>
              <a:rPr lang="en-NZ" dirty="0"/>
              <a:t>No cure</a:t>
            </a:r>
          </a:p>
          <a:p>
            <a:pPr marL="457200" lvl="1" indent="0">
              <a:buNone/>
            </a:pPr>
            <a:endParaRPr lang="en-NZ" dirty="0"/>
          </a:p>
          <a:p>
            <a:endParaRPr lang="en-NZ" dirty="0"/>
          </a:p>
        </p:txBody>
      </p:sp>
    </p:spTree>
    <p:extLst>
      <p:ext uri="{BB962C8B-B14F-4D97-AF65-F5344CB8AC3E}">
        <p14:creationId xmlns:p14="http://schemas.microsoft.com/office/powerpoint/2010/main" val="717470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9">
            <a:extLst>
              <a:ext uri="{FF2B5EF4-FFF2-40B4-BE49-F238E27FC236}">
                <a16:creationId xmlns:a16="http://schemas.microsoft.com/office/drawing/2014/main" id="{B5CFDF53-5744-41E0-A8E5-600FC54F5DEC}"/>
              </a:ext>
            </a:extLst>
          </p:cNvPr>
          <p:cNvSpPr/>
          <p:nvPr/>
        </p:nvSpPr>
        <p:spPr>
          <a:xfrm>
            <a:off x="3980493" y="2628925"/>
            <a:ext cx="632180" cy="62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29">
            <a:extLst>
              <a:ext uri="{FF2B5EF4-FFF2-40B4-BE49-F238E27FC236}">
                <a16:creationId xmlns:a16="http://schemas.microsoft.com/office/drawing/2014/main" id="{5716CD92-40CB-43C6-9849-22F2122B641A}"/>
              </a:ext>
            </a:extLst>
          </p:cNvPr>
          <p:cNvSpPr/>
          <p:nvPr/>
        </p:nvSpPr>
        <p:spPr>
          <a:xfrm>
            <a:off x="1830638" y="2628924"/>
            <a:ext cx="632180" cy="62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9">
            <a:extLst>
              <a:ext uri="{FF2B5EF4-FFF2-40B4-BE49-F238E27FC236}">
                <a16:creationId xmlns:a16="http://schemas.microsoft.com/office/drawing/2014/main" id="{86479B33-57C7-4798-BA70-FD5572FF9677}"/>
              </a:ext>
            </a:extLst>
          </p:cNvPr>
          <p:cNvSpPr/>
          <p:nvPr/>
        </p:nvSpPr>
        <p:spPr>
          <a:xfrm>
            <a:off x="1847674" y="2630916"/>
            <a:ext cx="632180" cy="62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12192000" cy="6858000"/>
          </a:xfrm>
          <a:prstGeom prst="rect">
            <a:avLst/>
          </a:prstGeom>
          <a:solidFill>
            <a:srgbClr val="541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017656" y="2341211"/>
            <a:ext cx="9753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51546" y="3675017"/>
            <a:ext cx="9753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3"/>
          <p:cNvSpPr txBox="1">
            <a:spLocks/>
          </p:cNvSpPr>
          <p:nvPr/>
        </p:nvSpPr>
        <p:spPr>
          <a:xfrm>
            <a:off x="5190146" y="2660352"/>
            <a:ext cx="57150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NZ" sz="5400" dirty="0">
                <a:solidFill>
                  <a:schemeClr val="bg1"/>
                </a:solidFill>
                <a:latin typeface="+mn-lt"/>
                <a:ea typeface="Lato Light" panose="020F0502020204030203" pitchFamily="34" charset="0"/>
                <a:cs typeface="Lato Light" panose="020F0502020204030203" pitchFamily="34" charset="0"/>
              </a:rPr>
              <a:t>Q &amp; A</a:t>
            </a:r>
          </a:p>
        </p:txBody>
      </p:sp>
      <p:sp>
        <p:nvSpPr>
          <p:cNvPr id="30" name="Rounded Rectangle 29"/>
          <p:cNvSpPr/>
          <p:nvPr/>
        </p:nvSpPr>
        <p:spPr>
          <a:xfrm>
            <a:off x="1116712" y="2631550"/>
            <a:ext cx="632180" cy="62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Elance\Upwork\ppt New Z\chemsafety\Chemical_consultancy_ic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526" t="17672" r="17815" b="24177"/>
          <a:stretch/>
        </p:blipFill>
        <p:spPr bwMode="auto">
          <a:xfrm>
            <a:off x="1128183" y="2647519"/>
            <a:ext cx="612000" cy="588278"/>
          </a:xfrm>
          <a:prstGeom prst="round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8CE4D156-39E0-4713-B769-59ABE31F9D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7445" y="5224905"/>
            <a:ext cx="4977245" cy="1533332"/>
          </a:xfrm>
          <a:prstGeom prst="rect">
            <a:avLst/>
          </a:prstGeom>
        </p:spPr>
      </p:pic>
      <p:sp>
        <p:nvSpPr>
          <p:cNvPr id="22" name="Rounded Rectangle 29">
            <a:extLst>
              <a:ext uri="{FF2B5EF4-FFF2-40B4-BE49-F238E27FC236}">
                <a16:creationId xmlns:a16="http://schemas.microsoft.com/office/drawing/2014/main" id="{8B63E469-B134-4BDB-9E32-EF8A7B51ABE5}"/>
              </a:ext>
            </a:extLst>
          </p:cNvPr>
          <p:cNvSpPr/>
          <p:nvPr/>
        </p:nvSpPr>
        <p:spPr>
          <a:xfrm>
            <a:off x="2552826" y="2628925"/>
            <a:ext cx="632180" cy="62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9">
            <a:extLst>
              <a:ext uri="{FF2B5EF4-FFF2-40B4-BE49-F238E27FC236}">
                <a16:creationId xmlns:a16="http://schemas.microsoft.com/office/drawing/2014/main" id="{7D1DE300-10D3-4FDC-9D4E-D0BE5CFE8377}"/>
              </a:ext>
            </a:extLst>
          </p:cNvPr>
          <p:cNvSpPr/>
          <p:nvPr/>
        </p:nvSpPr>
        <p:spPr>
          <a:xfrm>
            <a:off x="3275526" y="2628925"/>
            <a:ext cx="632180" cy="62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9">
            <a:extLst>
              <a:ext uri="{FF2B5EF4-FFF2-40B4-BE49-F238E27FC236}">
                <a16:creationId xmlns:a16="http://schemas.microsoft.com/office/drawing/2014/main" id="{FDC5D68A-AE82-42CB-8468-12A3CBE2AFC1}"/>
              </a:ext>
            </a:extLst>
          </p:cNvPr>
          <p:cNvSpPr/>
          <p:nvPr/>
        </p:nvSpPr>
        <p:spPr>
          <a:xfrm>
            <a:off x="4685460" y="2628925"/>
            <a:ext cx="632180" cy="62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9">
            <a:extLst>
              <a:ext uri="{FF2B5EF4-FFF2-40B4-BE49-F238E27FC236}">
                <a16:creationId xmlns:a16="http://schemas.microsoft.com/office/drawing/2014/main" id="{27C4E8AC-132D-4CCC-8A02-825E34AA67AA}"/>
              </a:ext>
            </a:extLst>
          </p:cNvPr>
          <p:cNvSpPr/>
          <p:nvPr/>
        </p:nvSpPr>
        <p:spPr>
          <a:xfrm>
            <a:off x="3989873" y="2619747"/>
            <a:ext cx="632180" cy="62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29">
            <a:extLst>
              <a:ext uri="{FF2B5EF4-FFF2-40B4-BE49-F238E27FC236}">
                <a16:creationId xmlns:a16="http://schemas.microsoft.com/office/drawing/2014/main" id="{1744A6C2-2F8A-410C-BBD4-B1EAD487D3B1}"/>
              </a:ext>
            </a:extLst>
          </p:cNvPr>
          <p:cNvSpPr/>
          <p:nvPr/>
        </p:nvSpPr>
        <p:spPr>
          <a:xfrm>
            <a:off x="1838900" y="2619747"/>
            <a:ext cx="632180" cy="62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6" descr="D:\Elance\Upwork\ppt New Z\chemsafety\Asbestos_icon.jpg">
            <a:extLst>
              <a:ext uri="{FF2B5EF4-FFF2-40B4-BE49-F238E27FC236}">
                <a16:creationId xmlns:a16="http://schemas.microsoft.com/office/drawing/2014/main" id="{F2362E43-FB51-46DA-8A7B-B60F0B459DF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625" t="19001" r="17592" b="22209"/>
          <a:stretch/>
        </p:blipFill>
        <p:spPr bwMode="auto">
          <a:xfrm>
            <a:off x="3284721" y="2646908"/>
            <a:ext cx="614375" cy="586800"/>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descr="D:\Elance\Upwork\ppt New Z\chemsafety\Hazardous_ico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843" t="17193" r="18259" b="23686"/>
          <a:stretch/>
        </p:blipFill>
        <p:spPr bwMode="auto">
          <a:xfrm>
            <a:off x="2569406" y="2654238"/>
            <a:ext cx="615600" cy="588278"/>
          </a:xfrm>
          <a:prstGeom prst="roundRect">
            <a:avLst/>
          </a:prstGeom>
          <a:noFill/>
          <a:extLst>
            <a:ext uri="{909E8E84-426E-40DD-AFC4-6F175D3DCCD1}">
              <a14:hiddenFill xmlns:a14="http://schemas.microsoft.com/office/drawing/2010/main">
                <a:solidFill>
                  <a:srgbClr val="FFFFFF"/>
                </a:solidFill>
              </a14:hiddenFill>
            </a:ext>
          </a:extLst>
        </p:spPr>
      </p:pic>
      <p:pic>
        <p:nvPicPr>
          <p:cNvPr id="1027" name="Picture 3" descr="D:\Elance\Upwork\ppt New Z\chemsafety\Environmental_icon.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920" t="17851" r="19022" b="23119"/>
          <a:stretch/>
        </p:blipFill>
        <p:spPr bwMode="auto">
          <a:xfrm>
            <a:off x="3998225" y="2648741"/>
            <a:ext cx="614447" cy="582197"/>
          </a:xfrm>
          <a:prstGeom prst="roundRect">
            <a:avLst/>
          </a:prstGeom>
          <a:noFill/>
          <a:extLst>
            <a:ext uri="{909E8E84-426E-40DD-AFC4-6F175D3DCCD1}">
              <a14:hiddenFill xmlns:a14="http://schemas.microsoft.com/office/drawing/2010/main">
                <a:solidFill>
                  <a:srgbClr val="FFFFFF"/>
                </a:solidFill>
              </a14:hiddenFill>
            </a:ext>
          </a:extLst>
        </p:spPr>
      </p:pic>
      <p:pic>
        <p:nvPicPr>
          <p:cNvPr id="35" name="Picture 5" descr="D:\Elance\Upwork\ppt New Z\chemsafety\Industrial_icon.jpg">
            <a:extLst>
              <a:ext uri="{FF2B5EF4-FFF2-40B4-BE49-F238E27FC236}">
                <a16:creationId xmlns:a16="http://schemas.microsoft.com/office/drawing/2014/main" id="{BCB98895-3E25-4F43-85AD-E5617B59FA3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731" t="16494" r="16948" b="21762"/>
          <a:stretch/>
        </p:blipFill>
        <p:spPr bwMode="auto">
          <a:xfrm>
            <a:off x="1856382" y="2635641"/>
            <a:ext cx="612000" cy="584286"/>
          </a:xfrm>
          <a:prstGeom prst="roundRect">
            <a:avLst/>
          </a:prstGeom>
          <a:noFill/>
          <a:extLst>
            <a:ext uri="{909E8E84-426E-40DD-AFC4-6F175D3DCCD1}">
              <a14:hiddenFill xmlns:a14="http://schemas.microsoft.com/office/drawing/2010/main">
                <a:solidFill>
                  <a:srgbClr val="FFFFFF"/>
                </a:solidFill>
              </a14:hiddenFill>
            </a:ext>
          </a:extLst>
        </p:spPr>
      </p:pic>
      <p:pic>
        <p:nvPicPr>
          <p:cNvPr id="36" name="Picture 12" descr="cid:6D6892B6-9451-4C45-BF28-DDBA27362CC1@no-dns-available.example.com">
            <a:extLst>
              <a:ext uri="{FF2B5EF4-FFF2-40B4-BE49-F238E27FC236}">
                <a16:creationId xmlns:a16="http://schemas.microsoft.com/office/drawing/2014/main" id="{CC9E55C8-DF49-4029-8643-AE06C7356013}"/>
              </a:ext>
            </a:extLst>
          </p:cNvPr>
          <p:cNvPicPr>
            <a:picLocks noChangeAspect="1" noChangeArrowheads="1"/>
          </p:cNvPicPr>
          <p:nvPr/>
        </p:nvPicPr>
        <p:blipFill rotWithShape="1">
          <a:blip r:embed="rId8" r:link="rId9">
            <a:extLst>
              <a:ext uri="{28A0092B-C50C-407E-A947-70E740481C1C}">
                <a14:useLocalDpi xmlns:a14="http://schemas.microsoft.com/office/drawing/2010/main" val="0"/>
              </a:ext>
            </a:extLst>
          </a:blip>
          <a:srcRect l="86725" t="3709" r="6453" b="47723"/>
          <a:stretch>
            <a:fillRect/>
          </a:stretch>
        </p:blipFill>
        <p:spPr bwMode="auto">
          <a:xfrm>
            <a:off x="4703864" y="2640749"/>
            <a:ext cx="597600" cy="60800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886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9">
            <a:extLst>
              <a:ext uri="{FF2B5EF4-FFF2-40B4-BE49-F238E27FC236}">
                <a16:creationId xmlns:a16="http://schemas.microsoft.com/office/drawing/2014/main" id="{B5CFDF53-5744-41E0-A8E5-600FC54F5DEC}"/>
              </a:ext>
            </a:extLst>
          </p:cNvPr>
          <p:cNvSpPr/>
          <p:nvPr/>
        </p:nvSpPr>
        <p:spPr>
          <a:xfrm>
            <a:off x="3980493" y="2628925"/>
            <a:ext cx="632180" cy="62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ounded Rectangle 29">
            <a:extLst>
              <a:ext uri="{FF2B5EF4-FFF2-40B4-BE49-F238E27FC236}">
                <a16:creationId xmlns:a16="http://schemas.microsoft.com/office/drawing/2014/main" id="{5716CD92-40CB-43C6-9849-22F2122B641A}"/>
              </a:ext>
            </a:extLst>
          </p:cNvPr>
          <p:cNvSpPr/>
          <p:nvPr/>
        </p:nvSpPr>
        <p:spPr>
          <a:xfrm>
            <a:off x="1830638" y="2628924"/>
            <a:ext cx="632180" cy="62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9">
            <a:extLst>
              <a:ext uri="{FF2B5EF4-FFF2-40B4-BE49-F238E27FC236}">
                <a16:creationId xmlns:a16="http://schemas.microsoft.com/office/drawing/2014/main" id="{86479B33-57C7-4798-BA70-FD5572FF9677}"/>
              </a:ext>
            </a:extLst>
          </p:cNvPr>
          <p:cNvSpPr/>
          <p:nvPr/>
        </p:nvSpPr>
        <p:spPr>
          <a:xfrm>
            <a:off x="1847674" y="2630916"/>
            <a:ext cx="632180" cy="62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0"/>
            <a:ext cx="12192000" cy="6858000"/>
          </a:xfrm>
          <a:prstGeom prst="rect">
            <a:avLst/>
          </a:prstGeom>
          <a:solidFill>
            <a:srgbClr val="541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p:cNvCxnSpPr>
            <a:cxnSpLocks/>
          </p:cNvCxnSpPr>
          <p:nvPr/>
        </p:nvCxnSpPr>
        <p:spPr>
          <a:xfrm>
            <a:off x="1017656" y="2341211"/>
            <a:ext cx="9753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51546" y="3675017"/>
            <a:ext cx="9753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3"/>
          <p:cNvSpPr txBox="1">
            <a:spLocks/>
          </p:cNvSpPr>
          <p:nvPr/>
        </p:nvSpPr>
        <p:spPr>
          <a:xfrm>
            <a:off x="5554105" y="2666446"/>
            <a:ext cx="57150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ts val="4000"/>
              </a:lnSpc>
              <a:spcBef>
                <a:spcPct val="0"/>
              </a:spcBef>
              <a:spcAft>
                <a:spcPts val="0"/>
              </a:spcAft>
              <a:buClrTx/>
              <a:buSzTx/>
              <a:buFontTx/>
              <a:buNone/>
              <a:tabLst/>
              <a:defRPr/>
            </a:pPr>
            <a:r>
              <a:rPr kumimoji="0" lang="en-NZ" sz="5400" b="0" i="0" u="none" strike="noStrike" kern="1200" cap="none" spc="0" normalizeH="0" baseline="0" noProof="0" dirty="0">
                <a:ln>
                  <a:noFill/>
                </a:ln>
                <a:solidFill>
                  <a:prstClr val="white"/>
                </a:solidFill>
                <a:effectLst/>
                <a:uLnTx/>
                <a:uFillTx/>
                <a:latin typeface="Calibri" panose="020F0502020204030204"/>
                <a:ea typeface="Lato Light" panose="020F0502020204030203" pitchFamily="34" charset="0"/>
                <a:cs typeface="Lato Light" panose="020F0502020204030203" pitchFamily="34" charset="0"/>
              </a:rPr>
              <a:t>THANK YOU</a:t>
            </a:r>
          </a:p>
        </p:txBody>
      </p:sp>
      <p:sp>
        <p:nvSpPr>
          <p:cNvPr id="30" name="Rounded Rectangle 29"/>
          <p:cNvSpPr/>
          <p:nvPr/>
        </p:nvSpPr>
        <p:spPr>
          <a:xfrm>
            <a:off x="1116712" y="2631550"/>
            <a:ext cx="632180" cy="62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D:\Elance\Upwork\ppt New Z\chemsafety\Chemical_consultancy_ic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526" t="17672" r="17815" b="24177"/>
          <a:stretch/>
        </p:blipFill>
        <p:spPr bwMode="auto">
          <a:xfrm>
            <a:off x="1128183" y="2647519"/>
            <a:ext cx="612000" cy="588278"/>
          </a:xfrm>
          <a:prstGeom prst="round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2700" y="4413201"/>
            <a:ext cx="6224848" cy="178510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Lato Light" panose="020F0502020204030203" pitchFamily="34" charset="0"/>
                <a:cs typeface="Lato Light" panose="020F0502020204030203" pitchFamily="34" charset="0"/>
              </a:rPr>
              <a:t>WWW.CHEMSAFETY.CO.NZ</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Lato Light" panose="020F0502020204030203" pitchFamily="34" charset="0"/>
                <a:cs typeface="Lato Light" panose="020F0502020204030203" pitchFamily="34" charset="0"/>
              </a:rPr>
              <a:t>info@chemsafety.co.nz</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Lato Light" panose="020F0502020204030203" pitchFamily="34" charset="0"/>
                <a:cs typeface="Lato Light" panose="020F0502020204030203" pitchFamily="34" charset="0"/>
              </a:rPr>
              <a:t> 0800 366 370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8CE4D156-39E0-4713-B769-59ABE31F9D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7445" y="5224905"/>
            <a:ext cx="4977245" cy="1533332"/>
          </a:xfrm>
          <a:prstGeom prst="rect">
            <a:avLst/>
          </a:prstGeom>
        </p:spPr>
      </p:pic>
      <p:sp>
        <p:nvSpPr>
          <p:cNvPr id="22" name="Rounded Rectangle 29">
            <a:extLst>
              <a:ext uri="{FF2B5EF4-FFF2-40B4-BE49-F238E27FC236}">
                <a16:creationId xmlns:a16="http://schemas.microsoft.com/office/drawing/2014/main" id="{8B63E469-B134-4BDB-9E32-EF8A7B51ABE5}"/>
              </a:ext>
            </a:extLst>
          </p:cNvPr>
          <p:cNvSpPr/>
          <p:nvPr/>
        </p:nvSpPr>
        <p:spPr>
          <a:xfrm>
            <a:off x="2552826" y="2628925"/>
            <a:ext cx="632180" cy="62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29">
            <a:extLst>
              <a:ext uri="{FF2B5EF4-FFF2-40B4-BE49-F238E27FC236}">
                <a16:creationId xmlns:a16="http://schemas.microsoft.com/office/drawing/2014/main" id="{7D1DE300-10D3-4FDC-9D4E-D0BE5CFE8377}"/>
              </a:ext>
            </a:extLst>
          </p:cNvPr>
          <p:cNvSpPr/>
          <p:nvPr/>
        </p:nvSpPr>
        <p:spPr>
          <a:xfrm>
            <a:off x="3275526" y="2628925"/>
            <a:ext cx="632180" cy="62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ounded Rectangle 29">
            <a:extLst>
              <a:ext uri="{FF2B5EF4-FFF2-40B4-BE49-F238E27FC236}">
                <a16:creationId xmlns:a16="http://schemas.microsoft.com/office/drawing/2014/main" id="{FDC5D68A-AE82-42CB-8468-12A3CBE2AFC1}"/>
              </a:ext>
            </a:extLst>
          </p:cNvPr>
          <p:cNvSpPr/>
          <p:nvPr/>
        </p:nvSpPr>
        <p:spPr>
          <a:xfrm>
            <a:off x="4685460" y="2628925"/>
            <a:ext cx="632180" cy="62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ounded Rectangle 29">
            <a:extLst>
              <a:ext uri="{FF2B5EF4-FFF2-40B4-BE49-F238E27FC236}">
                <a16:creationId xmlns:a16="http://schemas.microsoft.com/office/drawing/2014/main" id="{27C4E8AC-132D-4CCC-8A02-825E34AA67AA}"/>
              </a:ext>
            </a:extLst>
          </p:cNvPr>
          <p:cNvSpPr/>
          <p:nvPr/>
        </p:nvSpPr>
        <p:spPr>
          <a:xfrm>
            <a:off x="3989873" y="2619747"/>
            <a:ext cx="632180" cy="62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ounded Rectangle 29">
            <a:extLst>
              <a:ext uri="{FF2B5EF4-FFF2-40B4-BE49-F238E27FC236}">
                <a16:creationId xmlns:a16="http://schemas.microsoft.com/office/drawing/2014/main" id="{1744A6C2-2F8A-410C-BBD4-B1EAD487D3B1}"/>
              </a:ext>
            </a:extLst>
          </p:cNvPr>
          <p:cNvSpPr/>
          <p:nvPr/>
        </p:nvSpPr>
        <p:spPr>
          <a:xfrm>
            <a:off x="1838900" y="2619747"/>
            <a:ext cx="632180" cy="62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Picture 6" descr="D:\Elance\Upwork\ppt New Z\chemsafety\Asbestos_icon.jpg">
            <a:extLst>
              <a:ext uri="{FF2B5EF4-FFF2-40B4-BE49-F238E27FC236}">
                <a16:creationId xmlns:a16="http://schemas.microsoft.com/office/drawing/2014/main" id="{F2362E43-FB51-46DA-8A7B-B60F0B459DF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625" t="19001" r="17592" b="22209"/>
          <a:stretch/>
        </p:blipFill>
        <p:spPr bwMode="auto">
          <a:xfrm>
            <a:off x="3284721" y="2646908"/>
            <a:ext cx="614375" cy="586800"/>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descr="D:\Elance\Upwork\ppt New Z\chemsafety\Hazardous_ico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843" t="17193" r="18259" b="23686"/>
          <a:stretch/>
        </p:blipFill>
        <p:spPr bwMode="auto">
          <a:xfrm>
            <a:off x="2569406" y="2654238"/>
            <a:ext cx="615600" cy="588278"/>
          </a:xfrm>
          <a:prstGeom prst="roundRect">
            <a:avLst/>
          </a:prstGeom>
          <a:noFill/>
          <a:extLst>
            <a:ext uri="{909E8E84-426E-40DD-AFC4-6F175D3DCCD1}">
              <a14:hiddenFill xmlns:a14="http://schemas.microsoft.com/office/drawing/2010/main">
                <a:solidFill>
                  <a:srgbClr val="FFFFFF"/>
                </a:solidFill>
              </a14:hiddenFill>
            </a:ext>
          </a:extLst>
        </p:spPr>
      </p:pic>
      <p:pic>
        <p:nvPicPr>
          <p:cNvPr id="1027" name="Picture 3" descr="D:\Elance\Upwork\ppt New Z\chemsafety\Environmental_icon.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920" t="17851" r="19022" b="23119"/>
          <a:stretch/>
        </p:blipFill>
        <p:spPr bwMode="auto">
          <a:xfrm>
            <a:off x="3998225" y="2648741"/>
            <a:ext cx="614447" cy="582197"/>
          </a:xfrm>
          <a:prstGeom prst="roundRect">
            <a:avLst/>
          </a:prstGeom>
          <a:noFill/>
          <a:extLst>
            <a:ext uri="{909E8E84-426E-40DD-AFC4-6F175D3DCCD1}">
              <a14:hiddenFill xmlns:a14="http://schemas.microsoft.com/office/drawing/2010/main">
                <a:solidFill>
                  <a:srgbClr val="FFFFFF"/>
                </a:solidFill>
              </a14:hiddenFill>
            </a:ext>
          </a:extLst>
        </p:spPr>
      </p:pic>
      <p:pic>
        <p:nvPicPr>
          <p:cNvPr id="35" name="Picture 5" descr="D:\Elance\Upwork\ppt New Z\chemsafety\Industrial_icon.jpg">
            <a:extLst>
              <a:ext uri="{FF2B5EF4-FFF2-40B4-BE49-F238E27FC236}">
                <a16:creationId xmlns:a16="http://schemas.microsoft.com/office/drawing/2014/main" id="{BCB98895-3E25-4F43-85AD-E5617B59FA3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731" t="16494" r="16948" b="21762"/>
          <a:stretch/>
        </p:blipFill>
        <p:spPr bwMode="auto">
          <a:xfrm>
            <a:off x="1856382" y="2635641"/>
            <a:ext cx="612000" cy="584286"/>
          </a:xfrm>
          <a:prstGeom prst="roundRect">
            <a:avLst/>
          </a:prstGeom>
          <a:noFill/>
          <a:extLst>
            <a:ext uri="{909E8E84-426E-40DD-AFC4-6F175D3DCCD1}">
              <a14:hiddenFill xmlns:a14="http://schemas.microsoft.com/office/drawing/2010/main">
                <a:solidFill>
                  <a:srgbClr val="FFFFFF"/>
                </a:solidFill>
              </a14:hiddenFill>
            </a:ext>
          </a:extLst>
        </p:spPr>
      </p:pic>
      <p:pic>
        <p:nvPicPr>
          <p:cNvPr id="36" name="Picture 12" descr="cid:6D6892B6-9451-4C45-BF28-DDBA27362CC1@no-dns-available.example.com">
            <a:extLst>
              <a:ext uri="{FF2B5EF4-FFF2-40B4-BE49-F238E27FC236}">
                <a16:creationId xmlns:a16="http://schemas.microsoft.com/office/drawing/2014/main" id="{CC9E55C8-DF49-4029-8643-AE06C7356013}"/>
              </a:ext>
            </a:extLst>
          </p:cNvPr>
          <p:cNvPicPr>
            <a:picLocks noChangeAspect="1" noChangeArrowheads="1"/>
          </p:cNvPicPr>
          <p:nvPr/>
        </p:nvPicPr>
        <p:blipFill rotWithShape="1">
          <a:blip r:embed="rId8" r:link="rId9">
            <a:extLst>
              <a:ext uri="{28A0092B-C50C-407E-A947-70E740481C1C}">
                <a14:useLocalDpi xmlns:a14="http://schemas.microsoft.com/office/drawing/2010/main" val="0"/>
              </a:ext>
            </a:extLst>
          </a:blip>
          <a:srcRect l="86725" t="3709" r="6453" b="47723"/>
          <a:stretch>
            <a:fillRect/>
          </a:stretch>
        </p:blipFill>
        <p:spPr bwMode="auto">
          <a:xfrm>
            <a:off x="4703864" y="2640749"/>
            <a:ext cx="597600" cy="60800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798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15F3B94-B72A-4BD0-BE4A-EF73A1266125}"/>
              </a:ext>
            </a:extLst>
          </p:cNvPr>
          <p:cNvSpPr/>
          <p:nvPr/>
        </p:nvSpPr>
        <p:spPr>
          <a:xfrm>
            <a:off x="30019" y="4222"/>
            <a:ext cx="2412000" cy="6853778"/>
          </a:xfrm>
          <a:custGeom>
            <a:avLst/>
            <a:gdLst>
              <a:gd name="connsiteX0" fmla="*/ 0 w 2228085"/>
              <a:gd name="connsiteY0" fmla="*/ 0 h 6858000"/>
              <a:gd name="connsiteX1" fmla="*/ 2228085 w 2228085"/>
              <a:gd name="connsiteY1" fmla="*/ 0 h 6858000"/>
              <a:gd name="connsiteX2" fmla="*/ 2228085 w 2228085"/>
              <a:gd name="connsiteY2" fmla="*/ 6858000 h 6858000"/>
              <a:gd name="connsiteX3" fmla="*/ 0 w 2228085"/>
              <a:gd name="connsiteY3" fmla="*/ 6858000 h 6858000"/>
              <a:gd name="connsiteX4" fmla="*/ 0 w 2228085"/>
              <a:gd name="connsiteY4" fmla="*/ 0 h 6858000"/>
              <a:gd name="connsiteX0" fmla="*/ 0 w 2228085"/>
              <a:gd name="connsiteY0" fmla="*/ 12901 h 6870901"/>
              <a:gd name="connsiteX1" fmla="*/ 2228085 w 2228085"/>
              <a:gd name="connsiteY1" fmla="*/ 12901 h 6870901"/>
              <a:gd name="connsiteX2" fmla="*/ 2228085 w 2228085"/>
              <a:gd name="connsiteY2" fmla="*/ 6870901 h 6870901"/>
              <a:gd name="connsiteX3" fmla="*/ 0 w 2228085"/>
              <a:gd name="connsiteY3" fmla="*/ 6870901 h 6870901"/>
              <a:gd name="connsiteX4" fmla="*/ 0 w 2228085"/>
              <a:gd name="connsiteY4" fmla="*/ 12901 h 6870901"/>
              <a:gd name="connsiteX0" fmla="*/ 0 w 2228085"/>
              <a:gd name="connsiteY0" fmla="*/ 445104 h 7303104"/>
              <a:gd name="connsiteX1" fmla="*/ 2228085 w 2228085"/>
              <a:gd name="connsiteY1" fmla="*/ 445104 h 7303104"/>
              <a:gd name="connsiteX2" fmla="*/ 2228085 w 2228085"/>
              <a:gd name="connsiteY2" fmla="*/ 7303104 h 7303104"/>
              <a:gd name="connsiteX3" fmla="*/ 0 w 2228085"/>
              <a:gd name="connsiteY3" fmla="*/ 7303104 h 7303104"/>
              <a:gd name="connsiteX4" fmla="*/ 0 w 2228085"/>
              <a:gd name="connsiteY4" fmla="*/ 445104 h 7303104"/>
              <a:gd name="connsiteX0" fmla="*/ 0 w 2228085"/>
              <a:gd name="connsiteY0" fmla="*/ 380597 h 7238597"/>
              <a:gd name="connsiteX1" fmla="*/ 2228085 w 2228085"/>
              <a:gd name="connsiteY1" fmla="*/ 380597 h 7238597"/>
              <a:gd name="connsiteX2" fmla="*/ 2228085 w 2228085"/>
              <a:gd name="connsiteY2" fmla="*/ 7238597 h 7238597"/>
              <a:gd name="connsiteX3" fmla="*/ 0 w 2228085"/>
              <a:gd name="connsiteY3" fmla="*/ 7238597 h 7238597"/>
              <a:gd name="connsiteX4" fmla="*/ 0 w 2228085"/>
              <a:gd name="connsiteY4" fmla="*/ 380597 h 7238597"/>
              <a:gd name="connsiteX0" fmla="*/ 0 w 2228085"/>
              <a:gd name="connsiteY0" fmla="*/ 462523 h 7059266"/>
              <a:gd name="connsiteX1" fmla="*/ 2228085 w 2228085"/>
              <a:gd name="connsiteY1" fmla="*/ 201266 h 7059266"/>
              <a:gd name="connsiteX2" fmla="*/ 2228085 w 2228085"/>
              <a:gd name="connsiteY2" fmla="*/ 7059266 h 7059266"/>
              <a:gd name="connsiteX3" fmla="*/ 0 w 2228085"/>
              <a:gd name="connsiteY3" fmla="*/ 7059266 h 7059266"/>
              <a:gd name="connsiteX4" fmla="*/ 0 w 2228085"/>
              <a:gd name="connsiteY4" fmla="*/ 462523 h 7059266"/>
              <a:gd name="connsiteX0" fmla="*/ 0 w 2228085"/>
              <a:gd name="connsiteY0" fmla="*/ 619006 h 7215749"/>
              <a:gd name="connsiteX1" fmla="*/ 2228085 w 2228085"/>
              <a:gd name="connsiteY1" fmla="*/ 357749 h 7215749"/>
              <a:gd name="connsiteX2" fmla="*/ 2228085 w 2228085"/>
              <a:gd name="connsiteY2" fmla="*/ 7215749 h 7215749"/>
              <a:gd name="connsiteX3" fmla="*/ 0 w 2228085"/>
              <a:gd name="connsiteY3" fmla="*/ 7215749 h 7215749"/>
              <a:gd name="connsiteX4" fmla="*/ 0 w 2228085"/>
              <a:gd name="connsiteY4" fmla="*/ 619006 h 7215749"/>
              <a:gd name="connsiteX0" fmla="*/ 0 w 2228085"/>
              <a:gd name="connsiteY0" fmla="*/ 970183 h 6884755"/>
              <a:gd name="connsiteX1" fmla="*/ 2228085 w 2228085"/>
              <a:gd name="connsiteY1" fmla="*/ 26755 h 6884755"/>
              <a:gd name="connsiteX2" fmla="*/ 2228085 w 2228085"/>
              <a:gd name="connsiteY2" fmla="*/ 6884755 h 6884755"/>
              <a:gd name="connsiteX3" fmla="*/ 0 w 2228085"/>
              <a:gd name="connsiteY3" fmla="*/ 6884755 h 6884755"/>
              <a:gd name="connsiteX4" fmla="*/ 0 w 2228085"/>
              <a:gd name="connsiteY4" fmla="*/ 970183 h 6884755"/>
              <a:gd name="connsiteX0" fmla="*/ 0 w 2228085"/>
              <a:gd name="connsiteY0" fmla="*/ 1041056 h 6868542"/>
              <a:gd name="connsiteX1" fmla="*/ 2228085 w 2228085"/>
              <a:gd name="connsiteY1" fmla="*/ 10542 h 6868542"/>
              <a:gd name="connsiteX2" fmla="*/ 2228085 w 2228085"/>
              <a:gd name="connsiteY2" fmla="*/ 6868542 h 6868542"/>
              <a:gd name="connsiteX3" fmla="*/ 0 w 2228085"/>
              <a:gd name="connsiteY3" fmla="*/ 6868542 h 6868542"/>
              <a:gd name="connsiteX4" fmla="*/ 0 w 2228085"/>
              <a:gd name="connsiteY4" fmla="*/ 1041056 h 6868542"/>
              <a:gd name="connsiteX0" fmla="*/ 0 w 2228085"/>
              <a:gd name="connsiteY0" fmla="*/ 1041056 h 7462014"/>
              <a:gd name="connsiteX1" fmla="*/ 2228085 w 2228085"/>
              <a:gd name="connsiteY1" fmla="*/ 10542 h 7462014"/>
              <a:gd name="connsiteX2" fmla="*/ 2228085 w 2228085"/>
              <a:gd name="connsiteY2" fmla="*/ 6868542 h 7462014"/>
              <a:gd name="connsiteX3" fmla="*/ 0 w 2228085"/>
              <a:gd name="connsiteY3" fmla="*/ 6868542 h 7462014"/>
              <a:gd name="connsiteX4" fmla="*/ 0 w 2228085"/>
              <a:gd name="connsiteY4" fmla="*/ 1041056 h 7462014"/>
              <a:gd name="connsiteX0" fmla="*/ 0 w 2228085"/>
              <a:gd name="connsiteY0" fmla="*/ 1041056 h 6898485"/>
              <a:gd name="connsiteX1" fmla="*/ 2228085 w 2228085"/>
              <a:gd name="connsiteY1" fmla="*/ 10542 h 6898485"/>
              <a:gd name="connsiteX2" fmla="*/ 2228085 w 2228085"/>
              <a:gd name="connsiteY2" fmla="*/ 6868542 h 6898485"/>
              <a:gd name="connsiteX3" fmla="*/ 0 w 2228085"/>
              <a:gd name="connsiteY3" fmla="*/ 5838028 h 6898485"/>
              <a:gd name="connsiteX4" fmla="*/ 0 w 2228085"/>
              <a:gd name="connsiteY4" fmla="*/ 1041056 h 689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85" h="6898485">
                <a:moveTo>
                  <a:pt x="0" y="1041056"/>
                </a:moveTo>
                <a:cubicBezTo>
                  <a:pt x="263724" y="-178143"/>
                  <a:pt x="1485390" y="10542"/>
                  <a:pt x="2228085" y="10542"/>
                </a:cubicBezTo>
                <a:lnTo>
                  <a:pt x="2228085" y="6868542"/>
                </a:lnTo>
                <a:cubicBezTo>
                  <a:pt x="1485390" y="6868542"/>
                  <a:pt x="263723" y="7173342"/>
                  <a:pt x="0" y="5838028"/>
                </a:cubicBezTo>
                <a:lnTo>
                  <a:pt x="0" y="1041056"/>
                </a:lnTo>
                <a:close/>
              </a:path>
            </a:pathLst>
          </a:custGeom>
          <a:solidFill>
            <a:srgbClr val="541C7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A2484D3-2CD5-40A1-9265-E56D8528C9AA}"/>
              </a:ext>
            </a:extLst>
          </p:cNvPr>
          <p:cNvSpPr/>
          <p:nvPr/>
        </p:nvSpPr>
        <p:spPr>
          <a:xfrm>
            <a:off x="2434714" y="22452"/>
            <a:ext cx="2412000" cy="6858000"/>
          </a:xfrm>
          <a:prstGeom prst="rect">
            <a:avLst/>
          </a:prstGeom>
          <a:solidFill>
            <a:srgbClr val="F0861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54A8BD1-445D-4509-9FA6-E70A8B16B31D}"/>
              </a:ext>
            </a:extLst>
          </p:cNvPr>
          <p:cNvSpPr/>
          <p:nvPr/>
        </p:nvSpPr>
        <p:spPr>
          <a:xfrm>
            <a:off x="4842701" y="0"/>
            <a:ext cx="2412000" cy="6858000"/>
          </a:xfrm>
          <a:prstGeom prst="rect">
            <a:avLst/>
          </a:prstGeom>
          <a:solidFill>
            <a:srgbClr val="E2001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30852FC-95B7-4526-B579-FE2089EB5D84}"/>
              </a:ext>
            </a:extLst>
          </p:cNvPr>
          <p:cNvSpPr/>
          <p:nvPr/>
        </p:nvSpPr>
        <p:spPr>
          <a:xfrm>
            <a:off x="7257852" y="0"/>
            <a:ext cx="2412000" cy="6858000"/>
          </a:xfrm>
          <a:prstGeom prst="rect">
            <a:avLst/>
          </a:prstGeom>
          <a:solidFill>
            <a:srgbClr val="239BD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22">
            <a:extLst>
              <a:ext uri="{FF2B5EF4-FFF2-40B4-BE49-F238E27FC236}">
                <a16:creationId xmlns:a16="http://schemas.microsoft.com/office/drawing/2014/main" id="{9B05813B-A848-4F55-9245-8417ED7077F9}"/>
              </a:ext>
            </a:extLst>
          </p:cNvPr>
          <p:cNvSpPr/>
          <p:nvPr/>
        </p:nvSpPr>
        <p:spPr>
          <a:xfrm>
            <a:off x="9669344" y="0"/>
            <a:ext cx="2412000" cy="6902905"/>
          </a:xfrm>
          <a:custGeom>
            <a:avLst/>
            <a:gdLst>
              <a:gd name="connsiteX0" fmla="*/ 0 w 2209330"/>
              <a:gd name="connsiteY0" fmla="*/ 0 h 6858000"/>
              <a:gd name="connsiteX1" fmla="*/ 2209330 w 2209330"/>
              <a:gd name="connsiteY1" fmla="*/ 0 h 6858000"/>
              <a:gd name="connsiteX2" fmla="*/ 2209330 w 2209330"/>
              <a:gd name="connsiteY2" fmla="*/ 6858000 h 6858000"/>
              <a:gd name="connsiteX3" fmla="*/ 0 w 2209330"/>
              <a:gd name="connsiteY3" fmla="*/ 6858000 h 6858000"/>
              <a:gd name="connsiteX4" fmla="*/ 0 w 2209330"/>
              <a:gd name="connsiteY4" fmla="*/ 0 h 6858000"/>
              <a:gd name="connsiteX0" fmla="*/ 0 w 2209330"/>
              <a:gd name="connsiteY0" fmla="*/ 0 h 6858000"/>
              <a:gd name="connsiteX1" fmla="*/ 2209330 w 2209330"/>
              <a:gd name="connsiteY1" fmla="*/ 0 h 6858000"/>
              <a:gd name="connsiteX2" fmla="*/ 2209330 w 2209330"/>
              <a:gd name="connsiteY2" fmla="*/ 6858000 h 6858000"/>
              <a:gd name="connsiteX3" fmla="*/ 0 w 2209330"/>
              <a:gd name="connsiteY3" fmla="*/ 6858000 h 6858000"/>
              <a:gd name="connsiteX4" fmla="*/ 0 w 2209330"/>
              <a:gd name="connsiteY4" fmla="*/ 0 h 6858000"/>
              <a:gd name="connsiteX0" fmla="*/ 0 w 2209330"/>
              <a:gd name="connsiteY0" fmla="*/ 470908 h 7328908"/>
              <a:gd name="connsiteX1" fmla="*/ 2209330 w 2209330"/>
              <a:gd name="connsiteY1" fmla="*/ 470908 h 7328908"/>
              <a:gd name="connsiteX2" fmla="*/ 2209330 w 2209330"/>
              <a:gd name="connsiteY2" fmla="*/ 7328908 h 7328908"/>
              <a:gd name="connsiteX3" fmla="*/ 0 w 2209330"/>
              <a:gd name="connsiteY3" fmla="*/ 7328908 h 7328908"/>
              <a:gd name="connsiteX4" fmla="*/ 0 w 2209330"/>
              <a:gd name="connsiteY4" fmla="*/ 470908 h 7328908"/>
              <a:gd name="connsiteX0" fmla="*/ 0 w 2209330"/>
              <a:gd name="connsiteY0" fmla="*/ 94902 h 6952902"/>
              <a:gd name="connsiteX1" fmla="*/ 2209330 w 2209330"/>
              <a:gd name="connsiteY1" fmla="*/ 704502 h 6952902"/>
              <a:gd name="connsiteX2" fmla="*/ 2209330 w 2209330"/>
              <a:gd name="connsiteY2" fmla="*/ 6952902 h 6952902"/>
              <a:gd name="connsiteX3" fmla="*/ 0 w 2209330"/>
              <a:gd name="connsiteY3" fmla="*/ 6952902 h 6952902"/>
              <a:gd name="connsiteX4" fmla="*/ 0 w 2209330"/>
              <a:gd name="connsiteY4" fmla="*/ 94902 h 6952902"/>
              <a:gd name="connsiteX0" fmla="*/ 0 w 2209330"/>
              <a:gd name="connsiteY0" fmla="*/ 179989 h 7037989"/>
              <a:gd name="connsiteX1" fmla="*/ 2209330 w 2209330"/>
              <a:gd name="connsiteY1" fmla="*/ 789589 h 7037989"/>
              <a:gd name="connsiteX2" fmla="*/ 2209330 w 2209330"/>
              <a:gd name="connsiteY2" fmla="*/ 7037989 h 7037989"/>
              <a:gd name="connsiteX3" fmla="*/ 0 w 2209330"/>
              <a:gd name="connsiteY3" fmla="*/ 7037989 h 7037989"/>
              <a:gd name="connsiteX4" fmla="*/ 0 w 2209330"/>
              <a:gd name="connsiteY4" fmla="*/ 179989 h 7037989"/>
              <a:gd name="connsiteX0" fmla="*/ 0 w 2238359"/>
              <a:gd name="connsiteY0" fmla="*/ 98462 h 6956462"/>
              <a:gd name="connsiteX1" fmla="*/ 2238359 w 2238359"/>
              <a:gd name="connsiteY1" fmla="*/ 882233 h 6956462"/>
              <a:gd name="connsiteX2" fmla="*/ 2209330 w 2238359"/>
              <a:gd name="connsiteY2" fmla="*/ 6956462 h 6956462"/>
              <a:gd name="connsiteX3" fmla="*/ 0 w 2238359"/>
              <a:gd name="connsiteY3" fmla="*/ 6956462 h 6956462"/>
              <a:gd name="connsiteX4" fmla="*/ 0 w 2238359"/>
              <a:gd name="connsiteY4" fmla="*/ 98462 h 6956462"/>
              <a:gd name="connsiteX0" fmla="*/ 0 w 2238359"/>
              <a:gd name="connsiteY0" fmla="*/ 42931 h 6900931"/>
              <a:gd name="connsiteX1" fmla="*/ 2238359 w 2238359"/>
              <a:gd name="connsiteY1" fmla="*/ 826702 h 6900931"/>
              <a:gd name="connsiteX2" fmla="*/ 2209330 w 2238359"/>
              <a:gd name="connsiteY2" fmla="*/ 6900931 h 6900931"/>
              <a:gd name="connsiteX3" fmla="*/ 0 w 2238359"/>
              <a:gd name="connsiteY3" fmla="*/ 6900931 h 6900931"/>
              <a:gd name="connsiteX4" fmla="*/ 0 w 2238359"/>
              <a:gd name="connsiteY4" fmla="*/ 42931 h 6900931"/>
              <a:gd name="connsiteX0" fmla="*/ 0 w 2238359"/>
              <a:gd name="connsiteY0" fmla="*/ 14730 h 6872730"/>
              <a:gd name="connsiteX1" fmla="*/ 2238359 w 2238359"/>
              <a:gd name="connsiteY1" fmla="*/ 914615 h 6872730"/>
              <a:gd name="connsiteX2" fmla="*/ 2209330 w 2238359"/>
              <a:gd name="connsiteY2" fmla="*/ 6872730 h 6872730"/>
              <a:gd name="connsiteX3" fmla="*/ 0 w 2238359"/>
              <a:gd name="connsiteY3" fmla="*/ 6872730 h 6872730"/>
              <a:gd name="connsiteX4" fmla="*/ 0 w 2238359"/>
              <a:gd name="connsiteY4" fmla="*/ 14730 h 6872730"/>
              <a:gd name="connsiteX0" fmla="*/ 0 w 2238359"/>
              <a:gd name="connsiteY0" fmla="*/ 22338 h 6880338"/>
              <a:gd name="connsiteX1" fmla="*/ 2238359 w 2238359"/>
              <a:gd name="connsiteY1" fmla="*/ 922223 h 6880338"/>
              <a:gd name="connsiteX2" fmla="*/ 2209330 w 2238359"/>
              <a:gd name="connsiteY2" fmla="*/ 6880338 h 6880338"/>
              <a:gd name="connsiteX3" fmla="*/ 0 w 2238359"/>
              <a:gd name="connsiteY3" fmla="*/ 6880338 h 6880338"/>
              <a:gd name="connsiteX4" fmla="*/ 0 w 2238359"/>
              <a:gd name="connsiteY4" fmla="*/ 22338 h 6880338"/>
              <a:gd name="connsiteX0" fmla="*/ 0 w 2223845"/>
              <a:gd name="connsiteY0" fmla="*/ 11570 h 6869570"/>
              <a:gd name="connsiteX1" fmla="*/ 2223845 w 2223845"/>
              <a:gd name="connsiteY1" fmla="*/ 969513 h 6869570"/>
              <a:gd name="connsiteX2" fmla="*/ 2209330 w 2223845"/>
              <a:gd name="connsiteY2" fmla="*/ 6869570 h 6869570"/>
              <a:gd name="connsiteX3" fmla="*/ 0 w 2223845"/>
              <a:gd name="connsiteY3" fmla="*/ 6869570 h 6869570"/>
              <a:gd name="connsiteX4" fmla="*/ 0 w 2223845"/>
              <a:gd name="connsiteY4" fmla="*/ 11570 h 6869570"/>
              <a:gd name="connsiteX0" fmla="*/ 0 w 2223845"/>
              <a:gd name="connsiteY0" fmla="*/ 11570 h 7624312"/>
              <a:gd name="connsiteX1" fmla="*/ 2223845 w 2223845"/>
              <a:gd name="connsiteY1" fmla="*/ 969513 h 7624312"/>
              <a:gd name="connsiteX2" fmla="*/ 2209330 w 2223845"/>
              <a:gd name="connsiteY2" fmla="*/ 6869570 h 7624312"/>
              <a:gd name="connsiteX3" fmla="*/ 0 w 2223845"/>
              <a:gd name="connsiteY3" fmla="*/ 6869570 h 7624312"/>
              <a:gd name="connsiteX4" fmla="*/ 0 w 2223845"/>
              <a:gd name="connsiteY4" fmla="*/ 11570 h 7624312"/>
              <a:gd name="connsiteX0" fmla="*/ 0 w 2225240"/>
              <a:gd name="connsiteY0" fmla="*/ 11570 h 7265941"/>
              <a:gd name="connsiteX1" fmla="*/ 2223845 w 2225240"/>
              <a:gd name="connsiteY1" fmla="*/ 969513 h 7265941"/>
              <a:gd name="connsiteX2" fmla="*/ 2223844 w 2225240"/>
              <a:gd name="connsiteY2" fmla="*/ 6347056 h 7265941"/>
              <a:gd name="connsiteX3" fmla="*/ 0 w 2225240"/>
              <a:gd name="connsiteY3" fmla="*/ 6869570 h 7265941"/>
              <a:gd name="connsiteX4" fmla="*/ 0 w 2225240"/>
              <a:gd name="connsiteY4" fmla="*/ 11570 h 7265941"/>
              <a:gd name="connsiteX0" fmla="*/ 0 w 2225240"/>
              <a:gd name="connsiteY0" fmla="*/ 11570 h 6924428"/>
              <a:gd name="connsiteX1" fmla="*/ 2223845 w 2225240"/>
              <a:gd name="connsiteY1" fmla="*/ 969513 h 6924428"/>
              <a:gd name="connsiteX2" fmla="*/ 2223844 w 2225240"/>
              <a:gd name="connsiteY2" fmla="*/ 6347056 h 6924428"/>
              <a:gd name="connsiteX3" fmla="*/ 0 w 2225240"/>
              <a:gd name="connsiteY3" fmla="*/ 6869570 h 6924428"/>
              <a:gd name="connsiteX4" fmla="*/ 0 w 2225240"/>
              <a:gd name="connsiteY4" fmla="*/ 11570 h 6924428"/>
              <a:gd name="connsiteX0" fmla="*/ 0 w 2223845"/>
              <a:gd name="connsiteY0" fmla="*/ 11570 h 6869570"/>
              <a:gd name="connsiteX1" fmla="*/ 2223845 w 2223845"/>
              <a:gd name="connsiteY1" fmla="*/ 969513 h 6869570"/>
              <a:gd name="connsiteX2" fmla="*/ 2209330 w 2223845"/>
              <a:gd name="connsiteY2" fmla="*/ 5940656 h 6869570"/>
              <a:gd name="connsiteX3" fmla="*/ 0 w 2223845"/>
              <a:gd name="connsiteY3" fmla="*/ 6869570 h 6869570"/>
              <a:gd name="connsiteX4" fmla="*/ 0 w 2223845"/>
              <a:gd name="connsiteY4" fmla="*/ 11570 h 6869570"/>
              <a:gd name="connsiteX0" fmla="*/ 0 w 2223845"/>
              <a:gd name="connsiteY0" fmla="*/ 11570 h 6906149"/>
              <a:gd name="connsiteX1" fmla="*/ 2223845 w 2223845"/>
              <a:gd name="connsiteY1" fmla="*/ 969513 h 6906149"/>
              <a:gd name="connsiteX2" fmla="*/ 2209330 w 2223845"/>
              <a:gd name="connsiteY2" fmla="*/ 5940656 h 6906149"/>
              <a:gd name="connsiteX3" fmla="*/ 0 w 2223845"/>
              <a:gd name="connsiteY3" fmla="*/ 6869570 h 6906149"/>
              <a:gd name="connsiteX4" fmla="*/ 0 w 2223845"/>
              <a:gd name="connsiteY4" fmla="*/ 11570 h 6906149"/>
              <a:gd name="connsiteX0" fmla="*/ 0 w 2223845"/>
              <a:gd name="connsiteY0" fmla="*/ 11570 h 6943883"/>
              <a:gd name="connsiteX1" fmla="*/ 2223845 w 2223845"/>
              <a:gd name="connsiteY1" fmla="*/ 969513 h 6943883"/>
              <a:gd name="connsiteX2" fmla="*/ 2209330 w 2223845"/>
              <a:gd name="connsiteY2" fmla="*/ 5940656 h 6943883"/>
              <a:gd name="connsiteX3" fmla="*/ 0 w 2223845"/>
              <a:gd name="connsiteY3" fmla="*/ 6869570 h 6943883"/>
              <a:gd name="connsiteX4" fmla="*/ 0 w 2223845"/>
              <a:gd name="connsiteY4" fmla="*/ 11570 h 6943883"/>
              <a:gd name="connsiteX0" fmla="*/ 0 w 2223845"/>
              <a:gd name="connsiteY0" fmla="*/ 11570 h 6902905"/>
              <a:gd name="connsiteX1" fmla="*/ 2223845 w 2223845"/>
              <a:gd name="connsiteY1" fmla="*/ 969513 h 6902905"/>
              <a:gd name="connsiteX2" fmla="*/ 2209330 w 2223845"/>
              <a:gd name="connsiteY2" fmla="*/ 5940656 h 6902905"/>
              <a:gd name="connsiteX3" fmla="*/ 0 w 2223845"/>
              <a:gd name="connsiteY3" fmla="*/ 6869570 h 6902905"/>
              <a:gd name="connsiteX4" fmla="*/ 0 w 2223845"/>
              <a:gd name="connsiteY4" fmla="*/ 11570 h 690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845" h="6902905">
                <a:moveTo>
                  <a:pt x="0" y="11570"/>
                </a:moveTo>
                <a:cubicBezTo>
                  <a:pt x="736443" y="11570"/>
                  <a:pt x="1763174" y="-177116"/>
                  <a:pt x="2223845" y="969513"/>
                </a:cubicBezTo>
                <a:cubicBezTo>
                  <a:pt x="2219007" y="2936199"/>
                  <a:pt x="2214168" y="3973970"/>
                  <a:pt x="2209330" y="5940656"/>
                </a:cubicBezTo>
                <a:cubicBezTo>
                  <a:pt x="1516429" y="7174370"/>
                  <a:pt x="736443" y="6869570"/>
                  <a:pt x="0" y="6869570"/>
                </a:cubicBezTo>
                <a:lnTo>
                  <a:pt x="0" y="11570"/>
                </a:lnTo>
                <a:close/>
              </a:path>
            </a:pathLst>
          </a:custGeom>
          <a:solidFill>
            <a:srgbClr val="9E82A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50452AD0-3E00-4331-80DA-9E08DB0D57B8}"/>
              </a:ext>
            </a:extLst>
          </p:cNvPr>
          <p:cNvCxnSpPr>
            <a:cxnSpLocks/>
          </p:cNvCxnSpPr>
          <p:nvPr/>
        </p:nvCxnSpPr>
        <p:spPr>
          <a:xfrm flipV="1">
            <a:off x="0" y="4404027"/>
            <a:ext cx="12107471" cy="1557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ounded Rectangle 24">
            <a:extLst>
              <a:ext uri="{FF2B5EF4-FFF2-40B4-BE49-F238E27FC236}">
                <a16:creationId xmlns:a16="http://schemas.microsoft.com/office/drawing/2014/main" id="{9552A981-F952-4D59-81AF-482289F714BF}"/>
              </a:ext>
            </a:extLst>
          </p:cNvPr>
          <p:cNvSpPr/>
          <p:nvPr/>
        </p:nvSpPr>
        <p:spPr>
          <a:xfrm>
            <a:off x="3187605" y="3837600"/>
            <a:ext cx="1159200" cy="1191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5">
            <a:extLst>
              <a:ext uri="{FF2B5EF4-FFF2-40B4-BE49-F238E27FC236}">
                <a16:creationId xmlns:a16="http://schemas.microsoft.com/office/drawing/2014/main" id="{197AB4B0-647A-4CAB-ABBC-328BA3B2A13B}"/>
              </a:ext>
            </a:extLst>
          </p:cNvPr>
          <p:cNvSpPr/>
          <p:nvPr/>
        </p:nvSpPr>
        <p:spPr>
          <a:xfrm>
            <a:off x="640286" y="3839000"/>
            <a:ext cx="1158046" cy="1190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1">
            <a:extLst>
              <a:ext uri="{FF2B5EF4-FFF2-40B4-BE49-F238E27FC236}">
                <a16:creationId xmlns:a16="http://schemas.microsoft.com/office/drawing/2014/main" id="{ACE0583F-54CD-4C5D-A78D-FCF29FCE813E}"/>
              </a:ext>
            </a:extLst>
          </p:cNvPr>
          <p:cNvSpPr/>
          <p:nvPr/>
        </p:nvSpPr>
        <p:spPr>
          <a:xfrm>
            <a:off x="10365578" y="3821616"/>
            <a:ext cx="1159200" cy="1191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0583B81-F9E2-4319-894D-9DF3B3AA045A}"/>
              </a:ext>
            </a:extLst>
          </p:cNvPr>
          <p:cNvSpPr txBox="1"/>
          <p:nvPr/>
        </p:nvSpPr>
        <p:spPr>
          <a:xfrm>
            <a:off x="66440" y="580047"/>
            <a:ext cx="2380275"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Chemsafety is a New Zealand privately owned business.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Our Consultants are all Science graduates.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p:txBody>
      </p:sp>
      <p:sp>
        <p:nvSpPr>
          <p:cNvPr id="14" name="Rounded Rectangle 27">
            <a:extLst>
              <a:ext uri="{FF2B5EF4-FFF2-40B4-BE49-F238E27FC236}">
                <a16:creationId xmlns:a16="http://schemas.microsoft.com/office/drawing/2014/main" id="{666A3F6C-E725-4AFA-9BF7-B2425999CAC5}"/>
              </a:ext>
            </a:extLst>
          </p:cNvPr>
          <p:cNvSpPr/>
          <p:nvPr/>
        </p:nvSpPr>
        <p:spPr>
          <a:xfrm>
            <a:off x="5459322" y="3837600"/>
            <a:ext cx="1159200" cy="1191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2" descr="D:\Elance\Upwork\ppt New Z\chemsafety\Chemical_consultancy_icon.jpg">
            <a:extLst>
              <a:ext uri="{FF2B5EF4-FFF2-40B4-BE49-F238E27FC236}">
                <a16:creationId xmlns:a16="http://schemas.microsoft.com/office/drawing/2014/main" id="{A1160794-7CBC-430E-B211-3C5C9DEA842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29" t="17004" r="17772" b="22054"/>
          <a:stretch/>
        </p:blipFill>
        <p:spPr bwMode="auto">
          <a:xfrm>
            <a:off x="748950" y="3932769"/>
            <a:ext cx="955177" cy="10284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D:\Elance\Upwork\ppt New Z\chemsafety\Asbestos_icon.jpg">
            <a:extLst>
              <a:ext uri="{FF2B5EF4-FFF2-40B4-BE49-F238E27FC236}">
                <a16:creationId xmlns:a16="http://schemas.microsoft.com/office/drawing/2014/main" id="{EFCC723D-83E8-480A-B1D0-5CA8A55E3B7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625" t="17142" r="17592" b="21949"/>
          <a:stretch/>
        </p:blipFill>
        <p:spPr bwMode="auto">
          <a:xfrm>
            <a:off x="3292879" y="3922000"/>
            <a:ext cx="966979" cy="102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Elance\Upwork\ppt New Z\chemsafety\Hazardous_icon.jpg">
            <a:extLst>
              <a:ext uri="{FF2B5EF4-FFF2-40B4-BE49-F238E27FC236}">
                <a16:creationId xmlns:a16="http://schemas.microsoft.com/office/drawing/2014/main" id="{17B40957-BC3C-4163-A221-E1973FC19AC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773" t="17400" r="17169" b="21674"/>
          <a:stretch/>
        </p:blipFill>
        <p:spPr bwMode="auto">
          <a:xfrm>
            <a:off x="5553877" y="3944275"/>
            <a:ext cx="958940" cy="10296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CBC4E9A-C4F8-4917-9C07-E0B466767E9D}"/>
              </a:ext>
            </a:extLst>
          </p:cNvPr>
          <p:cNvSpPr txBox="1"/>
          <p:nvPr/>
        </p:nvSpPr>
        <p:spPr>
          <a:xfrm>
            <a:off x="2439340" y="476773"/>
            <a:ext cx="2423044"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Surveys – identification of asbestos materials</a:t>
            </a:r>
            <a:b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br>
            <a:endParaRPr kumimoji="0" lang="en-US" sz="10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Assessing – Inspecting during and after removal</a:t>
            </a:r>
            <a:b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br>
            <a:endParaRPr kumimoji="0" lang="en-US" sz="10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Management of Asbestos risk</a:t>
            </a:r>
          </a:p>
        </p:txBody>
      </p:sp>
      <p:sp>
        <p:nvSpPr>
          <p:cNvPr id="19" name="TextBox 18">
            <a:extLst>
              <a:ext uri="{FF2B5EF4-FFF2-40B4-BE49-F238E27FC236}">
                <a16:creationId xmlns:a16="http://schemas.microsoft.com/office/drawing/2014/main" id="{50622D46-9A10-4C4C-BA8E-EF1FA1B29A8A}"/>
              </a:ext>
            </a:extLst>
          </p:cNvPr>
          <p:cNvSpPr txBox="1"/>
          <p:nvPr/>
        </p:nvSpPr>
        <p:spPr>
          <a:xfrm>
            <a:off x="4861358" y="436090"/>
            <a:ext cx="239563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Location Compliance Certification</a:t>
            </a:r>
            <a:b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br>
            <a:endPar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Certified Handler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Site Compliance Audits</a:t>
            </a:r>
          </a:p>
        </p:txBody>
      </p:sp>
      <p:sp>
        <p:nvSpPr>
          <p:cNvPr id="20" name="TextBox 19">
            <a:extLst>
              <a:ext uri="{FF2B5EF4-FFF2-40B4-BE49-F238E27FC236}">
                <a16:creationId xmlns:a16="http://schemas.microsoft.com/office/drawing/2014/main" id="{BA07677E-9C52-4A23-9EB4-915C635A053A}"/>
              </a:ext>
            </a:extLst>
          </p:cNvPr>
          <p:cNvSpPr txBox="1"/>
          <p:nvPr/>
        </p:nvSpPr>
        <p:spPr>
          <a:xfrm>
            <a:off x="7288981" y="487641"/>
            <a:ext cx="2385616" cy="2492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Recognition – Identification of health hazards</a:t>
            </a:r>
            <a:b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br>
            <a:endParaRPr kumimoji="0" lang="en-US" sz="10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Evaluation – Measurement and assessment of exposure</a:t>
            </a:r>
            <a:b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br>
            <a:endParaRPr kumimoji="0" lang="en-US" sz="10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Control – Recommendations on practical solutions</a:t>
            </a:r>
          </a:p>
        </p:txBody>
      </p:sp>
      <p:sp>
        <p:nvSpPr>
          <p:cNvPr id="21" name="TextBox 20">
            <a:extLst>
              <a:ext uri="{FF2B5EF4-FFF2-40B4-BE49-F238E27FC236}">
                <a16:creationId xmlns:a16="http://schemas.microsoft.com/office/drawing/2014/main" id="{06EEC582-8144-40C3-9BB6-9B28C672C0C6}"/>
              </a:ext>
            </a:extLst>
          </p:cNvPr>
          <p:cNvSpPr txBox="1"/>
          <p:nvPr/>
        </p:nvSpPr>
        <p:spPr>
          <a:xfrm>
            <a:off x="118073" y="5208206"/>
            <a:ext cx="22280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CHEMICAL CONSULTANCY</a:t>
            </a:r>
          </a:p>
        </p:txBody>
      </p:sp>
      <p:sp>
        <p:nvSpPr>
          <p:cNvPr id="22" name="TextBox 21">
            <a:extLst>
              <a:ext uri="{FF2B5EF4-FFF2-40B4-BE49-F238E27FC236}">
                <a16:creationId xmlns:a16="http://schemas.microsoft.com/office/drawing/2014/main" id="{AFD116B0-FB76-48ED-A07E-D497F559AA78}"/>
              </a:ext>
            </a:extLst>
          </p:cNvPr>
          <p:cNvSpPr txBox="1"/>
          <p:nvPr/>
        </p:nvSpPr>
        <p:spPr>
          <a:xfrm>
            <a:off x="2710432" y="5328196"/>
            <a:ext cx="22280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ASBESTOS</a:t>
            </a:r>
          </a:p>
        </p:txBody>
      </p:sp>
      <p:sp>
        <p:nvSpPr>
          <p:cNvPr id="23" name="TextBox 22">
            <a:extLst>
              <a:ext uri="{FF2B5EF4-FFF2-40B4-BE49-F238E27FC236}">
                <a16:creationId xmlns:a16="http://schemas.microsoft.com/office/drawing/2014/main" id="{1641BD79-348F-491D-B1FC-417D6519AEB9}"/>
              </a:ext>
            </a:extLst>
          </p:cNvPr>
          <p:cNvSpPr txBox="1"/>
          <p:nvPr/>
        </p:nvSpPr>
        <p:spPr>
          <a:xfrm>
            <a:off x="4955846" y="5270053"/>
            <a:ext cx="215393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HAZARDOUS SUBSTANCES</a:t>
            </a:r>
          </a:p>
        </p:txBody>
      </p:sp>
      <p:sp>
        <p:nvSpPr>
          <p:cNvPr id="24" name="TextBox 23">
            <a:extLst>
              <a:ext uri="{FF2B5EF4-FFF2-40B4-BE49-F238E27FC236}">
                <a16:creationId xmlns:a16="http://schemas.microsoft.com/office/drawing/2014/main" id="{B0FBF3AE-788D-4C85-BC21-2A68C0803B25}"/>
              </a:ext>
            </a:extLst>
          </p:cNvPr>
          <p:cNvSpPr txBox="1"/>
          <p:nvPr/>
        </p:nvSpPr>
        <p:spPr>
          <a:xfrm>
            <a:off x="9824504" y="5295706"/>
            <a:ext cx="21539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TRAINING</a:t>
            </a:r>
          </a:p>
        </p:txBody>
      </p:sp>
      <p:sp>
        <p:nvSpPr>
          <p:cNvPr id="25" name="TextBox 24">
            <a:extLst>
              <a:ext uri="{FF2B5EF4-FFF2-40B4-BE49-F238E27FC236}">
                <a16:creationId xmlns:a16="http://schemas.microsoft.com/office/drawing/2014/main" id="{AEA6C905-5B46-4144-832D-216A178E0922}"/>
              </a:ext>
            </a:extLst>
          </p:cNvPr>
          <p:cNvSpPr txBox="1"/>
          <p:nvPr/>
        </p:nvSpPr>
        <p:spPr>
          <a:xfrm>
            <a:off x="7290777" y="5260807"/>
            <a:ext cx="23820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OCCUPATIONAL HYGIENE</a:t>
            </a:r>
          </a:p>
        </p:txBody>
      </p:sp>
      <p:sp>
        <p:nvSpPr>
          <p:cNvPr id="26" name="Rounded Rectangle 31">
            <a:extLst>
              <a:ext uri="{FF2B5EF4-FFF2-40B4-BE49-F238E27FC236}">
                <a16:creationId xmlns:a16="http://schemas.microsoft.com/office/drawing/2014/main" id="{F61EBE77-307A-4FAB-BFC8-B64709F86678}"/>
              </a:ext>
            </a:extLst>
          </p:cNvPr>
          <p:cNvSpPr/>
          <p:nvPr/>
        </p:nvSpPr>
        <p:spPr>
          <a:xfrm>
            <a:off x="7860720" y="3815452"/>
            <a:ext cx="1159200" cy="1191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ounded Rectangle 14">
            <a:extLst>
              <a:ext uri="{FF2B5EF4-FFF2-40B4-BE49-F238E27FC236}">
                <a16:creationId xmlns:a16="http://schemas.microsoft.com/office/drawing/2014/main" id="{778ECC24-9F97-4942-8125-8BC3D620373B}"/>
              </a:ext>
            </a:extLst>
          </p:cNvPr>
          <p:cNvSpPr/>
          <p:nvPr/>
        </p:nvSpPr>
        <p:spPr>
          <a:xfrm>
            <a:off x="0" y="0"/>
            <a:ext cx="12192000" cy="6862222"/>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4137D34E-10D9-48B4-BE28-982C9F8F5658}"/>
              </a:ext>
            </a:extLst>
          </p:cNvPr>
          <p:cNvSpPr txBox="1"/>
          <p:nvPr/>
        </p:nvSpPr>
        <p:spPr>
          <a:xfrm>
            <a:off x="9842789" y="611960"/>
            <a:ext cx="2135649"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Let the experts train your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Chemical Handling </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Certified Handlers </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Asbestos Awareness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9" name="Picture 5" descr="D:\Elance\Upwork\ppt New Z\chemsafety\Industrial_icon.jpg">
            <a:extLst>
              <a:ext uri="{FF2B5EF4-FFF2-40B4-BE49-F238E27FC236}">
                <a16:creationId xmlns:a16="http://schemas.microsoft.com/office/drawing/2014/main" id="{E3B82007-78A3-477E-8F92-78D152CBEFB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731" t="16494" r="16948" b="21762"/>
          <a:stretch/>
        </p:blipFill>
        <p:spPr bwMode="auto">
          <a:xfrm>
            <a:off x="7986033" y="3889227"/>
            <a:ext cx="931560" cy="10296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cid:6D6892B6-9451-4C45-BF28-DDBA27362CC1@no-dns-available.example.com">
            <a:extLst>
              <a:ext uri="{FF2B5EF4-FFF2-40B4-BE49-F238E27FC236}">
                <a16:creationId xmlns:a16="http://schemas.microsoft.com/office/drawing/2014/main" id="{D755FCF9-23B3-441B-BF54-71DBB827D1B2}"/>
              </a:ext>
            </a:extLst>
          </p:cNvPr>
          <p:cNvPicPr>
            <a:picLocks noChangeAspect="1" noChangeArrowheads="1"/>
          </p:cNvPicPr>
          <p:nvPr/>
        </p:nvPicPr>
        <p:blipFill rotWithShape="1">
          <a:blip r:embed="rId6" r:link="rId7">
            <a:extLst>
              <a:ext uri="{28A0092B-C50C-407E-A947-70E740481C1C}">
                <a14:useLocalDpi xmlns:a14="http://schemas.microsoft.com/office/drawing/2010/main" val="0"/>
              </a:ext>
            </a:extLst>
          </a:blip>
          <a:srcRect l="86616" r="6482" b="45136"/>
          <a:stretch>
            <a:fillRect/>
          </a:stretch>
        </p:blipFill>
        <p:spPr bwMode="auto">
          <a:xfrm>
            <a:off x="10443801" y="3855792"/>
            <a:ext cx="986205" cy="112515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Rounded Corners 30">
            <a:extLst>
              <a:ext uri="{FF2B5EF4-FFF2-40B4-BE49-F238E27FC236}">
                <a16:creationId xmlns:a16="http://schemas.microsoft.com/office/drawing/2014/main" id="{1C4C97C2-794A-4B73-A84B-61D9929BF3DB}"/>
              </a:ext>
            </a:extLst>
          </p:cNvPr>
          <p:cNvSpPr/>
          <p:nvPr/>
        </p:nvSpPr>
        <p:spPr>
          <a:xfrm>
            <a:off x="2252722" y="6172200"/>
            <a:ext cx="7642400" cy="530169"/>
          </a:xfrm>
          <a:prstGeom prst="roundRect">
            <a:avLst/>
          </a:prstGeom>
          <a:solidFill>
            <a:schemeClr val="bg1">
              <a:lumMod val="95000"/>
            </a:schemeClr>
          </a:solidFill>
          <a:ln>
            <a:noFill/>
          </a:ln>
          <a:effectLst>
            <a:outerShdw blurRad="152400" dist="317500" dir="5400000" sx="90000" sy="-19000" rotWithShape="0">
              <a:prstClr val="black">
                <a:alpha val="15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0800 366 3700 – www.chemsafety.co.nz – info@chemsafety.co.nz</a:t>
            </a:r>
            <a:endPar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123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4F892-FE03-4F2D-9BC8-724F05391978}"/>
              </a:ext>
            </a:extLst>
          </p:cNvPr>
          <p:cNvSpPr>
            <a:spLocks noGrp="1"/>
          </p:cNvSpPr>
          <p:nvPr>
            <p:ph type="title"/>
          </p:nvPr>
        </p:nvSpPr>
        <p:spPr>
          <a:xfrm>
            <a:off x="838199" y="371225"/>
            <a:ext cx="10515600" cy="1325563"/>
          </a:xfrm>
        </p:spPr>
        <p:txBody>
          <a:bodyPr/>
          <a:lstStyle/>
          <a:p>
            <a:pPr algn="ctr"/>
            <a:r>
              <a:rPr lang="en-NZ" b="1" dirty="0">
                <a:latin typeface="+mn-lt"/>
              </a:rPr>
              <a:t>Engineered / Artificial / Manufactured </a:t>
            </a:r>
            <a:br>
              <a:rPr lang="en-NZ" b="1" dirty="0">
                <a:latin typeface="+mn-lt"/>
              </a:rPr>
            </a:br>
            <a:r>
              <a:rPr lang="en-NZ" b="1" dirty="0">
                <a:latin typeface="+mn-lt"/>
              </a:rPr>
              <a:t>Stone</a:t>
            </a:r>
          </a:p>
        </p:txBody>
      </p:sp>
      <p:sp>
        <p:nvSpPr>
          <p:cNvPr id="6" name="Content Placeholder 4">
            <a:extLst>
              <a:ext uri="{FF2B5EF4-FFF2-40B4-BE49-F238E27FC236}">
                <a16:creationId xmlns:a16="http://schemas.microsoft.com/office/drawing/2014/main" id="{7A30521F-5958-EF61-1AB5-4ECE267611E8}"/>
              </a:ext>
            </a:extLst>
          </p:cNvPr>
          <p:cNvSpPr>
            <a:spLocks noGrp="1"/>
          </p:cNvSpPr>
          <p:nvPr>
            <p:ph idx="1"/>
          </p:nvPr>
        </p:nvSpPr>
        <p:spPr>
          <a:xfrm>
            <a:off x="314326" y="1902459"/>
            <a:ext cx="5781674" cy="3611649"/>
          </a:xfrm>
        </p:spPr>
        <p:txBody>
          <a:bodyPr>
            <a:normAutofit lnSpcReduction="10000"/>
          </a:bodyPr>
          <a:lstStyle/>
          <a:p>
            <a:pPr marL="0" indent="0" algn="ctr">
              <a:buNone/>
            </a:pPr>
            <a:r>
              <a:rPr lang="en-NZ" sz="3600" dirty="0"/>
              <a:t>Composite material </a:t>
            </a:r>
          </a:p>
          <a:p>
            <a:pPr marL="0" indent="0" algn="ctr">
              <a:buNone/>
            </a:pPr>
            <a:r>
              <a:rPr lang="en-NZ" sz="3600" dirty="0"/>
              <a:t>made from </a:t>
            </a:r>
          </a:p>
          <a:p>
            <a:pPr marL="0" indent="0" algn="ctr">
              <a:buNone/>
            </a:pPr>
            <a:r>
              <a:rPr lang="en-NZ" sz="3600" dirty="0"/>
              <a:t>crushed stone </a:t>
            </a:r>
          </a:p>
          <a:p>
            <a:pPr marL="0" indent="0" algn="ctr">
              <a:buNone/>
            </a:pPr>
            <a:r>
              <a:rPr lang="en-NZ" sz="3600" dirty="0"/>
              <a:t>bonded together by </a:t>
            </a:r>
          </a:p>
          <a:p>
            <a:pPr marL="0" indent="0" algn="ctr">
              <a:buNone/>
            </a:pPr>
            <a:r>
              <a:rPr lang="en-NZ" sz="3600" dirty="0"/>
              <a:t>resin and pigment </a:t>
            </a:r>
          </a:p>
          <a:p>
            <a:pPr marL="0" indent="0" algn="ctr">
              <a:buNone/>
            </a:pPr>
            <a:r>
              <a:rPr lang="en-NZ" sz="3600" dirty="0"/>
              <a:t>mixtures</a:t>
            </a:r>
            <a:endParaRPr lang="en-NZ" sz="3200" dirty="0"/>
          </a:p>
          <a:p>
            <a:pPr algn="ctr"/>
            <a:endParaRPr lang="en-NZ" sz="3600" dirty="0"/>
          </a:p>
        </p:txBody>
      </p:sp>
      <p:pic>
        <p:nvPicPr>
          <p:cNvPr id="4" name="Picture 3">
            <a:extLst>
              <a:ext uri="{FF2B5EF4-FFF2-40B4-BE49-F238E27FC236}">
                <a16:creationId xmlns:a16="http://schemas.microsoft.com/office/drawing/2014/main" id="{99D47026-02DC-D495-D70F-BB72AAF92191}"/>
              </a:ext>
            </a:extLst>
          </p:cNvPr>
          <p:cNvPicPr>
            <a:picLocks noChangeAspect="1"/>
          </p:cNvPicPr>
          <p:nvPr/>
        </p:nvPicPr>
        <p:blipFill rotWithShape="1">
          <a:blip r:embed="rId3"/>
          <a:srcRect l="-15" r="15"/>
          <a:stretch/>
        </p:blipFill>
        <p:spPr>
          <a:xfrm>
            <a:off x="5483410" y="1902458"/>
            <a:ext cx="6387868" cy="3791760"/>
          </a:xfrm>
          <a:prstGeom prst="chord">
            <a:avLst>
              <a:gd name="adj1" fmla="val 10228244"/>
              <a:gd name="adj2" fmla="val 2217273"/>
            </a:avLst>
          </a:prstGeom>
        </p:spPr>
      </p:pic>
      <p:sp>
        <p:nvSpPr>
          <p:cNvPr id="3" name="TextBox 2">
            <a:extLst>
              <a:ext uri="{FF2B5EF4-FFF2-40B4-BE49-F238E27FC236}">
                <a16:creationId xmlns:a16="http://schemas.microsoft.com/office/drawing/2014/main" id="{574B8963-EAEF-4894-7EA4-F7F042576471}"/>
              </a:ext>
            </a:extLst>
          </p:cNvPr>
          <p:cNvSpPr txBox="1"/>
          <p:nvPr/>
        </p:nvSpPr>
        <p:spPr>
          <a:xfrm flipH="1">
            <a:off x="314325" y="6011163"/>
            <a:ext cx="10159710" cy="646331"/>
          </a:xfrm>
          <a:prstGeom prst="rect">
            <a:avLst/>
          </a:prstGeom>
          <a:noFill/>
        </p:spPr>
        <p:txBody>
          <a:bodyPr wrap="square" rtlCol="0">
            <a:spAutoFit/>
          </a:bodyPr>
          <a:lstStyle/>
          <a:p>
            <a:r>
              <a:rPr lang="en-NZ" i="0" dirty="0">
                <a:solidFill>
                  <a:schemeClr val="bg1"/>
                </a:solidFill>
                <a:effectLst/>
                <a:latin typeface="YouTube Sans"/>
                <a:hlinkClick r:id="rId4">
                  <a:extLst>
                    <a:ext uri="{A12FA001-AC4F-418D-AE19-62706E023703}">
                      <ahyp:hlinkClr xmlns:ahyp="http://schemas.microsoft.com/office/drawing/2018/hyperlinkcolor" val="tx"/>
                    </a:ext>
                  </a:extLst>
                </a:hlinkClick>
              </a:rPr>
              <a:t>Breathe freely New Zealand</a:t>
            </a:r>
            <a:endParaRPr lang="en-NZ" i="0" dirty="0">
              <a:solidFill>
                <a:schemeClr val="bg1"/>
              </a:solidFill>
              <a:effectLst/>
              <a:latin typeface="YouTube Sans"/>
              <a:hlinkClick r:id="rId5">
                <a:extLst>
                  <a:ext uri="{A12FA001-AC4F-418D-AE19-62706E023703}">
                    <ahyp:hlinkClr xmlns:ahyp="http://schemas.microsoft.com/office/drawing/2018/hyperlinkcolor" val="tx"/>
                  </a:ext>
                </a:extLst>
              </a:hlinkClick>
            </a:endParaRPr>
          </a:p>
          <a:p>
            <a:r>
              <a:rPr lang="en-NZ" i="0" dirty="0">
                <a:solidFill>
                  <a:schemeClr val="bg1"/>
                </a:solidFill>
                <a:effectLst/>
                <a:latin typeface="YouTube Sans"/>
                <a:hlinkClick r:id="rId5">
                  <a:extLst>
                    <a:ext uri="{A12FA001-AC4F-418D-AE19-62706E023703}">
                      <ahyp:hlinkClr xmlns:ahyp="http://schemas.microsoft.com/office/drawing/2018/hyperlinkcolor" val="tx"/>
                    </a:ext>
                  </a:extLst>
                </a:hlinkClick>
              </a:rPr>
              <a:t>AIOH Webinar</a:t>
            </a:r>
            <a:r>
              <a:rPr lang="en-NZ" i="0" dirty="0">
                <a:solidFill>
                  <a:schemeClr val="bg1"/>
                </a:solidFill>
                <a:effectLst/>
                <a:latin typeface="YouTube Sans"/>
              </a:rPr>
              <a:t> Engineered Stone and the Complexity of its Health Effects</a:t>
            </a:r>
          </a:p>
        </p:txBody>
      </p:sp>
    </p:spTree>
    <p:extLst>
      <p:ext uri="{BB962C8B-B14F-4D97-AF65-F5344CB8AC3E}">
        <p14:creationId xmlns:p14="http://schemas.microsoft.com/office/powerpoint/2010/main" val="1253514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21BF7-6F98-41E0-BFE9-26B8235B9475}"/>
              </a:ext>
            </a:extLst>
          </p:cNvPr>
          <p:cNvSpPr>
            <a:spLocks noGrp="1"/>
          </p:cNvSpPr>
          <p:nvPr>
            <p:ph type="title"/>
          </p:nvPr>
        </p:nvSpPr>
        <p:spPr>
          <a:xfrm>
            <a:off x="243840" y="-244478"/>
            <a:ext cx="11563350" cy="1325563"/>
          </a:xfrm>
        </p:spPr>
        <p:txBody>
          <a:bodyPr/>
          <a:lstStyle/>
          <a:p>
            <a:r>
              <a:rPr lang="en-US" dirty="0">
                <a:latin typeface="+mn-lt"/>
              </a:rPr>
              <a:t>HSE Guidance</a:t>
            </a:r>
            <a:endParaRPr lang="en-NZ" dirty="0">
              <a:latin typeface="+mn-lt"/>
            </a:endParaRPr>
          </a:p>
        </p:txBody>
      </p:sp>
      <p:sp>
        <p:nvSpPr>
          <p:cNvPr id="5" name="Content Placeholder 4">
            <a:extLst>
              <a:ext uri="{FF2B5EF4-FFF2-40B4-BE49-F238E27FC236}">
                <a16:creationId xmlns:a16="http://schemas.microsoft.com/office/drawing/2014/main" id="{EBA86A28-B311-4E80-A9D3-FF1C6AACE31C}"/>
              </a:ext>
            </a:extLst>
          </p:cNvPr>
          <p:cNvSpPr>
            <a:spLocks noGrp="1"/>
          </p:cNvSpPr>
          <p:nvPr>
            <p:ph idx="1"/>
          </p:nvPr>
        </p:nvSpPr>
        <p:spPr>
          <a:xfrm>
            <a:off x="243840" y="735980"/>
            <a:ext cx="11563350" cy="5190759"/>
          </a:xfrm>
        </p:spPr>
        <p:txBody>
          <a:bodyPr>
            <a:normAutofit/>
          </a:bodyPr>
          <a:lstStyle/>
          <a:p>
            <a:r>
              <a:rPr lang="en-NZ" dirty="0"/>
              <a:t>HSG201 “Controlling exposure to stone dust”</a:t>
            </a:r>
          </a:p>
          <a:p>
            <a:pPr lvl="1"/>
            <a:r>
              <a:rPr lang="en-NZ" dirty="0">
                <a:hlinkClick r:id="rId3"/>
              </a:rPr>
              <a:t>https://www.hse.gov.uk/pubns/priced/hsg201.pdf</a:t>
            </a:r>
            <a:endParaRPr lang="en-NZ" dirty="0"/>
          </a:p>
          <a:p>
            <a:pPr lvl="1"/>
            <a:endParaRPr lang="en-NZ" dirty="0"/>
          </a:p>
          <a:p>
            <a:r>
              <a:rPr lang="en-NZ" dirty="0"/>
              <a:t>COSHH sheet (ST series) for specific tasks</a:t>
            </a:r>
          </a:p>
          <a:p>
            <a:pPr lvl="1"/>
            <a:r>
              <a:rPr lang="en-NZ" dirty="0">
                <a:hlinkClick r:id="rId4"/>
              </a:rPr>
              <a:t>https://www.hse.gov.uk/pubns/guidance/stseries.htm</a:t>
            </a:r>
            <a:r>
              <a:rPr lang="en-NZ" dirty="0"/>
              <a:t> </a:t>
            </a:r>
          </a:p>
          <a:p>
            <a:pPr lvl="1"/>
            <a:endParaRPr lang="en-NZ" dirty="0"/>
          </a:p>
          <a:p>
            <a:pPr marL="228600" lvl="1"/>
            <a:r>
              <a:rPr lang="en-NZ" sz="2800" dirty="0"/>
              <a:t>Control of exposure to silica dust</a:t>
            </a:r>
          </a:p>
          <a:p>
            <a:pPr lvl="1"/>
            <a:r>
              <a:rPr lang="en-NZ" dirty="0">
                <a:hlinkClick r:id="rId5"/>
              </a:rPr>
              <a:t>https://www.hse.gov.uk.pubns/indg463.pdf</a:t>
            </a:r>
            <a:r>
              <a:rPr lang="en-NZ" dirty="0"/>
              <a:t> </a:t>
            </a:r>
          </a:p>
          <a:p>
            <a:pPr lvl="1"/>
            <a:endParaRPr lang="en-NZ" dirty="0"/>
          </a:p>
          <a:p>
            <a:r>
              <a:rPr lang="en-NZ" dirty="0"/>
              <a:t>Work Plan 2019-20: Occupational Lung Disease caused by… and Respirable Crystalline Silica, in manufacturing industries</a:t>
            </a:r>
          </a:p>
          <a:p>
            <a:pPr lvl="1"/>
            <a:r>
              <a:rPr lang="en-NZ" dirty="0">
                <a:hlinkClick r:id="rId6"/>
              </a:rPr>
              <a:t>https://www.hse.gov.uk/foi/internalops/og/og-00109.pdf</a:t>
            </a:r>
            <a:r>
              <a:rPr lang="en-NZ" dirty="0"/>
              <a:t> </a:t>
            </a:r>
          </a:p>
        </p:txBody>
      </p:sp>
    </p:spTree>
    <p:extLst>
      <p:ext uri="{BB962C8B-B14F-4D97-AF65-F5344CB8AC3E}">
        <p14:creationId xmlns:p14="http://schemas.microsoft.com/office/powerpoint/2010/main" val="266654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21BF7-6F98-41E0-BFE9-26B8235B9475}"/>
              </a:ext>
            </a:extLst>
          </p:cNvPr>
          <p:cNvSpPr>
            <a:spLocks noGrp="1"/>
          </p:cNvSpPr>
          <p:nvPr>
            <p:ph type="title"/>
          </p:nvPr>
        </p:nvSpPr>
        <p:spPr>
          <a:xfrm>
            <a:off x="243840" y="0"/>
            <a:ext cx="11563350" cy="1325563"/>
          </a:xfrm>
        </p:spPr>
        <p:txBody>
          <a:bodyPr/>
          <a:lstStyle/>
          <a:p>
            <a:r>
              <a:rPr lang="en-US" dirty="0">
                <a:latin typeface="+mn-lt"/>
              </a:rPr>
              <a:t>Engineered Stone</a:t>
            </a:r>
            <a:endParaRPr lang="en-NZ" dirty="0">
              <a:latin typeface="+mn-lt"/>
            </a:endParaRPr>
          </a:p>
        </p:txBody>
      </p:sp>
      <p:sp>
        <p:nvSpPr>
          <p:cNvPr id="5" name="Content Placeholder 4">
            <a:extLst>
              <a:ext uri="{FF2B5EF4-FFF2-40B4-BE49-F238E27FC236}">
                <a16:creationId xmlns:a16="http://schemas.microsoft.com/office/drawing/2014/main" id="{EBA86A28-B311-4E80-A9D3-FF1C6AACE31C}"/>
              </a:ext>
            </a:extLst>
          </p:cNvPr>
          <p:cNvSpPr>
            <a:spLocks noGrp="1"/>
          </p:cNvSpPr>
          <p:nvPr>
            <p:ph idx="1"/>
          </p:nvPr>
        </p:nvSpPr>
        <p:spPr>
          <a:xfrm>
            <a:off x="243840" y="1325563"/>
            <a:ext cx="11563350" cy="4931317"/>
          </a:xfrm>
        </p:spPr>
        <p:txBody>
          <a:bodyPr>
            <a:normAutofit/>
          </a:bodyPr>
          <a:lstStyle/>
          <a:p>
            <a:r>
              <a:rPr lang="en-NZ" dirty="0"/>
              <a:t>Imported to New Zealand since early 2000</a:t>
            </a:r>
          </a:p>
          <a:p>
            <a:r>
              <a:rPr lang="en-NZ" dirty="0"/>
              <a:t>Growing home renovation market with preference for Engineered Stone</a:t>
            </a:r>
          </a:p>
          <a:p>
            <a:r>
              <a:rPr lang="en-NZ" dirty="0"/>
              <a:t>Small – Medium enterprises conducting fabrication and installation</a:t>
            </a:r>
          </a:p>
          <a:p>
            <a:r>
              <a:rPr lang="en-NZ" dirty="0"/>
              <a:t>Fabrication occur from slabs of bulk engineered stone</a:t>
            </a:r>
          </a:p>
          <a:p>
            <a:r>
              <a:rPr lang="en-NZ" dirty="0"/>
              <a:t>Cutting, Grinding, Sanding and polishing</a:t>
            </a:r>
          </a:p>
          <a:p>
            <a:endParaRPr lang="en-NZ" dirty="0"/>
          </a:p>
          <a:p>
            <a:r>
              <a:rPr lang="en-NZ" dirty="0"/>
              <a:t>Small particles of dust from engineered stone fabrication</a:t>
            </a:r>
          </a:p>
          <a:p>
            <a:pPr lvl="1"/>
            <a:r>
              <a:rPr lang="en-NZ" dirty="0"/>
              <a:t>Crystalline silica &gt; 90 % from crushed stone</a:t>
            </a:r>
          </a:p>
          <a:p>
            <a:pPr lvl="1"/>
            <a:r>
              <a:rPr lang="en-NZ" dirty="0"/>
              <a:t>Volatile Organic Compounds from resin mixtures</a:t>
            </a:r>
          </a:p>
          <a:p>
            <a:pPr lvl="1"/>
            <a:r>
              <a:rPr lang="en-NZ" dirty="0"/>
              <a:t>Heavy metals from pigment mixtures</a:t>
            </a:r>
          </a:p>
          <a:p>
            <a:endParaRPr lang="en-NZ" dirty="0"/>
          </a:p>
        </p:txBody>
      </p:sp>
      <p:pic>
        <p:nvPicPr>
          <p:cNvPr id="6" name="Picture 5">
            <a:extLst>
              <a:ext uri="{FF2B5EF4-FFF2-40B4-BE49-F238E27FC236}">
                <a16:creationId xmlns:a16="http://schemas.microsoft.com/office/drawing/2014/main" id="{BCA80192-1981-6185-C122-C9D38947A30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4692650" y="91533"/>
            <a:ext cx="7353300" cy="1333500"/>
          </a:xfrm>
          <a:prstGeom prst="rect">
            <a:avLst/>
          </a:prstGeom>
        </p:spPr>
      </p:pic>
    </p:spTree>
    <p:extLst>
      <p:ext uri="{BB962C8B-B14F-4D97-AF65-F5344CB8AC3E}">
        <p14:creationId xmlns:p14="http://schemas.microsoft.com/office/powerpoint/2010/main" val="1812025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21BF7-6F98-41E0-BFE9-26B8235B9475}"/>
              </a:ext>
            </a:extLst>
          </p:cNvPr>
          <p:cNvSpPr>
            <a:spLocks noGrp="1"/>
          </p:cNvSpPr>
          <p:nvPr>
            <p:ph type="title"/>
          </p:nvPr>
        </p:nvSpPr>
        <p:spPr>
          <a:xfrm>
            <a:off x="116291" y="-92832"/>
            <a:ext cx="11563350" cy="1325563"/>
          </a:xfrm>
        </p:spPr>
        <p:txBody>
          <a:bodyPr/>
          <a:lstStyle/>
          <a:p>
            <a:r>
              <a:rPr lang="en-US" dirty="0">
                <a:latin typeface="+mn-lt"/>
              </a:rPr>
              <a:t>Why the hype?</a:t>
            </a:r>
            <a:endParaRPr lang="en-NZ" dirty="0">
              <a:latin typeface="+mn-lt"/>
            </a:endParaRPr>
          </a:p>
        </p:txBody>
      </p:sp>
      <p:sp>
        <p:nvSpPr>
          <p:cNvPr id="5" name="Content Placeholder 4">
            <a:extLst>
              <a:ext uri="{FF2B5EF4-FFF2-40B4-BE49-F238E27FC236}">
                <a16:creationId xmlns:a16="http://schemas.microsoft.com/office/drawing/2014/main" id="{EBA86A28-B311-4E80-A9D3-FF1C6AACE31C}"/>
              </a:ext>
            </a:extLst>
          </p:cNvPr>
          <p:cNvSpPr>
            <a:spLocks noGrp="1"/>
          </p:cNvSpPr>
          <p:nvPr>
            <p:ph idx="1"/>
          </p:nvPr>
        </p:nvSpPr>
        <p:spPr>
          <a:xfrm>
            <a:off x="116291" y="931260"/>
            <a:ext cx="11361006" cy="5761640"/>
          </a:xfrm>
        </p:spPr>
        <p:txBody>
          <a:bodyPr>
            <a:normAutofit/>
          </a:bodyPr>
          <a:lstStyle/>
          <a:p>
            <a:r>
              <a:rPr lang="en-NZ" sz="2600" dirty="0"/>
              <a:t>NZ College of Physicians estimate 1000 persons exposed to engineered stone since 2000</a:t>
            </a:r>
          </a:p>
          <a:p>
            <a:r>
              <a:rPr lang="en-NZ" sz="2600" dirty="0"/>
              <a:t>WorkSafe identified 586 potentially exposed workers during their inspections between 2019 – 2022</a:t>
            </a:r>
          </a:p>
          <a:p>
            <a:r>
              <a:rPr lang="en-NZ" sz="2600" dirty="0"/>
              <a:t>Poor</a:t>
            </a:r>
            <a:r>
              <a:rPr lang="en-NZ" sz="2600" b="0" i="0" dirty="0">
                <a:solidFill>
                  <a:srgbClr val="4D4D4D"/>
                </a:solidFill>
                <a:effectLst/>
                <a:latin typeface="Verdana" panose="020B0604030504040204" pitchFamily="34" charset="0"/>
              </a:rPr>
              <a:t> </a:t>
            </a:r>
            <a:r>
              <a:rPr lang="en-NZ" sz="2600" dirty="0"/>
              <a:t>participation Voluntary RCS Accreditation Programme</a:t>
            </a:r>
            <a:r>
              <a:rPr lang="en-NZ" sz="2600" b="0" i="0" dirty="0">
                <a:solidFill>
                  <a:srgbClr val="4D4D4D"/>
                </a:solidFill>
                <a:effectLst/>
                <a:latin typeface="Verdana" panose="020B0604030504040204" pitchFamily="34" charset="0"/>
              </a:rPr>
              <a:t> </a:t>
            </a:r>
          </a:p>
          <a:p>
            <a:r>
              <a:rPr lang="en-NZ" sz="2600" dirty="0"/>
              <a:t>Only 21 % of known exposed workers had lodged ACC claims</a:t>
            </a:r>
          </a:p>
          <a:p>
            <a:r>
              <a:rPr lang="en-NZ" sz="2600" dirty="0"/>
              <a:t>Ages of claimants range from under 20 years to mid-70s</a:t>
            </a:r>
          </a:p>
          <a:p>
            <a:pPr marL="0" indent="0">
              <a:buNone/>
            </a:pPr>
            <a:r>
              <a:rPr lang="en-NZ" sz="2600" dirty="0"/>
              <a:t>   workplaces fabricating &amp; installing Engineered Stone</a:t>
            </a:r>
          </a:p>
          <a:p>
            <a:r>
              <a:rPr lang="en-NZ" sz="2600" dirty="0"/>
              <a:t>Health monitoring / surveillance not conducted for most </a:t>
            </a:r>
          </a:p>
          <a:p>
            <a:r>
              <a:rPr lang="en-NZ" sz="2600" dirty="0"/>
              <a:t>Breathlessness / coughing at rest, once symptoms are </a:t>
            </a:r>
          </a:p>
          <a:p>
            <a:pPr marL="0" indent="0">
              <a:buNone/>
            </a:pPr>
            <a:r>
              <a:rPr lang="en-NZ" sz="2600" dirty="0"/>
              <a:t>   present in young </a:t>
            </a:r>
            <a:r>
              <a:rPr lang="en-NZ" sz="2600" dirty="0" err="1"/>
              <a:t>tradies</a:t>
            </a:r>
            <a:r>
              <a:rPr lang="en-NZ" sz="2600" dirty="0"/>
              <a:t>, the disease has already advanced</a:t>
            </a:r>
          </a:p>
          <a:p>
            <a:pPr marL="0" indent="0">
              <a:buNone/>
            </a:pPr>
            <a:endParaRPr lang="en-NZ" sz="2600" dirty="0"/>
          </a:p>
        </p:txBody>
      </p:sp>
      <p:pic>
        <p:nvPicPr>
          <p:cNvPr id="3" name="Picture 2">
            <a:extLst>
              <a:ext uri="{FF2B5EF4-FFF2-40B4-BE49-F238E27FC236}">
                <a16:creationId xmlns:a16="http://schemas.microsoft.com/office/drawing/2014/main" id="{97E65730-2D72-D285-B1F3-70D4A28A950A}"/>
              </a:ext>
            </a:extLst>
          </p:cNvPr>
          <p:cNvPicPr>
            <a:picLocks noChangeAspect="1"/>
          </p:cNvPicPr>
          <p:nvPr/>
        </p:nvPicPr>
        <p:blipFill rotWithShape="1">
          <a:blip r:embed="rId3"/>
          <a:srcRect t="563" r="38283"/>
          <a:stretch/>
        </p:blipFill>
        <p:spPr>
          <a:xfrm>
            <a:off x="8751717" y="1820911"/>
            <a:ext cx="3307827" cy="3898896"/>
          </a:xfrm>
          <a:prstGeom prst="flowChartManualInput">
            <a:avLst/>
          </a:prstGeom>
        </p:spPr>
      </p:pic>
    </p:spTree>
    <p:extLst>
      <p:ext uri="{BB962C8B-B14F-4D97-AF65-F5344CB8AC3E}">
        <p14:creationId xmlns:p14="http://schemas.microsoft.com/office/powerpoint/2010/main" val="3675814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21BF7-6F98-41E0-BFE9-26B8235B9475}"/>
              </a:ext>
            </a:extLst>
          </p:cNvPr>
          <p:cNvSpPr>
            <a:spLocks noGrp="1"/>
          </p:cNvSpPr>
          <p:nvPr>
            <p:ph type="title"/>
          </p:nvPr>
        </p:nvSpPr>
        <p:spPr>
          <a:xfrm>
            <a:off x="116291" y="-92832"/>
            <a:ext cx="11563350" cy="1325563"/>
          </a:xfrm>
        </p:spPr>
        <p:txBody>
          <a:bodyPr/>
          <a:lstStyle/>
          <a:p>
            <a:r>
              <a:rPr lang="en-US" dirty="0">
                <a:latin typeface="+mn-lt"/>
              </a:rPr>
              <a:t>Situation in New Zealand</a:t>
            </a:r>
            <a:endParaRPr lang="en-NZ" dirty="0">
              <a:latin typeface="+mn-lt"/>
            </a:endParaRPr>
          </a:p>
        </p:txBody>
      </p:sp>
      <p:sp>
        <p:nvSpPr>
          <p:cNvPr id="5" name="Content Placeholder 4">
            <a:extLst>
              <a:ext uri="{FF2B5EF4-FFF2-40B4-BE49-F238E27FC236}">
                <a16:creationId xmlns:a16="http://schemas.microsoft.com/office/drawing/2014/main" id="{EBA86A28-B311-4E80-A9D3-FF1C6AACE31C}"/>
              </a:ext>
            </a:extLst>
          </p:cNvPr>
          <p:cNvSpPr>
            <a:spLocks noGrp="1"/>
          </p:cNvSpPr>
          <p:nvPr>
            <p:ph idx="1"/>
          </p:nvPr>
        </p:nvSpPr>
        <p:spPr>
          <a:xfrm>
            <a:off x="157855" y="931260"/>
            <a:ext cx="11917853" cy="5761640"/>
          </a:xfrm>
        </p:spPr>
        <p:txBody>
          <a:bodyPr>
            <a:normAutofit/>
          </a:bodyPr>
          <a:lstStyle/>
          <a:p>
            <a:r>
              <a:rPr lang="en-NZ" b="0" i="0" dirty="0">
                <a:solidFill>
                  <a:srgbClr val="4D4D4D"/>
                </a:solidFill>
                <a:effectLst/>
                <a:latin typeface="Verdana" panose="020B0604030504040204" pitchFamily="34" charset="0"/>
              </a:rPr>
              <a:t>ACC launched the Accelerated Silicosis Assessment Pathway in September 2020. </a:t>
            </a:r>
          </a:p>
          <a:p>
            <a:r>
              <a:rPr lang="en-NZ" b="0" i="0" dirty="0">
                <a:solidFill>
                  <a:srgbClr val="4D4D4D"/>
                </a:solidFill>
                <a:effectLst/>
                <a:latin typeface="Verdana" panose="020B0604030504040204" pitchFamily="34" charset="0"/>
              </a:rPr>
              <a:t>140 claims had been lodged for assessment of accelerated silicosis by end of February 2023,</a:t>
            </a:r>
          </a:p>
          <a:p>
            <a:pPr marL="0" indent="0">
              <a:buNone/>
            </a:pPr>
            <a:r>
              <a:rPr lang="en-NZ" dirty="0">
                <a:solidFill>
                  <a:srgbClr val="4D4D4D"/>
                </a:solidFill>
                <a:latin typeface="Verdana" panose="020B0604030504040204" pitchFamily="34" charset="0"/>
              </a:rPr>
              <a:t> </a:t>
            </a:r>
            <a:r>
              <a:rPr lang="en-NZ" b="0" i="0" dirty="0">
                <a:solidFill>
                  <a:srgbClr val="4D4D4D"/>
                </a:solidFill>
                <a:effectLst/>
                <a:latin typeface="Verdana" panose="020B0604030504040204" pitchFamily="34" charset="0"/>
              </a:rPr>
              <a:t> with 114 of these lodged since the introduction of the pathway.</a:t>
            </a:r>
          </a:p>
          <a:p>
            <a:pPr marL="0" indent="0">
              <a:buNone/>
            </a:pPr>
            <a:endParaRPr lang="en-NZ" sz="2600" dirty="0">
              <a:solidFill>
                <a:srgbClr val="4D4D4D"/>
              </a:solidFill>
              <a:latin typeface="Verdana" panose="020B0604030504040204" pitchFamily="34" charset="0"/>
            </a:endParaRPr>
          </a:p>
          <a:p>
            <a:pPr marL="0" indent="0">
              <a:buNone/>
            </a:pPr>
            <a:endParaRPr lang="en-NZ" sz="2600" dirty="0">
              <a:solidFill>
                <a:srgbClr val="4D4D4D"/>
              </a:solidFill>
              <a:latin typeface="Verdana" panose="020B0604030504040204" pitchFamily="34" charset="0"/>
            </a:endParaRPr>
          </a:p>
          <a:p>
            <a:pPr marL="0" indent="0">
              <a:buNone/>
            </a:pPr>
            <a:endParaRPr lang="en-NZ" sz="2600" dirty="0">
              <a:solidFill>
                <a:srgbClr val="4D4D4D"/>
              </a:solidFill>
              <a:latin typeface="Verdana" panose="020B0604030504040204" pitchFamily="34" charset="0"/>
            </a:endParaRPr>
          </a:p>
          <a:p>
            <a:pPr marL="0" indent="0">
              <a:buNone/>
            </a:pPr>
            <a:endParaRPr lang="en-NZ" sz="2600" dirty="0">
              <a:solidFill>
                <a:srgbClr val="4D4D4D"/>
              </a:solidFill>
              <a:latin typeface="Verdana" panose="020B0604030504040204" pitchFamily="34" charset="0"/>
            </a:endParaRPr>
          </a:p>
          <a:p>
            <a:pPr marL="0" indent="0">
              <a:buNone/>
            </a:pPr>
            <a:endParaRPr lang="en-NZ" sz="2600" dirty="0">
              <a:solidFill>
                <a:srgbClr val="4D4D4D"/>
              </a:solidFill>
              <a:latin typeface="Verdana" panose="020B0604030504040204" pitchFamily="34" charset="0"/>
            </a:endParaRPr>
          </a:p>
          <a:p>
            <a:pPr marL="0" indent="0">
              <a:buNone/>
            </a:pPr>
            <a:endParaRPr lang="en-NZ" sz="2600" dirty="0">
              <a:solidFill>
                <a:srgbClr val="4D4D4D"/>
              </a:solidFill>
              <a:latin typeface="Verdana" panose="020B0604030504040204" pitchFamily="34" charset="0"/>
            </a:endParaRPr>
          </a:p>
          <a:p>
            <a:pPr marL="0" indent="0">
              <a:buNone/>
            </a:pPr>
            <a:r>
              <a:rPr lang="en-NZ" sz="1600" dirty="0"/>
              <a:t>https://www.level.org.nz/health-and-safety/airborne-and-other-pollutants/silica-dust/</a:t>
            </a:r>
          </a:p>
        </p:txBody>
      </p:sp>
      <p:pic>
        <p:nvPicPr>
          <p:cNvPr id="2" name="Picture 1">
            <a:extLst>
              <a:ext uri="{FF2B5EF4-FFF2-40B4-BE49-F238E27FC236}">
                <a16:creationId xmlns:a16="http://schemas.microsoft.com/office/drawing/2014/main" id="{846F2838-689B-579F-87A1-964F8D9EFF74}"/>
              </a:ext>
            </a:extLst>
          </p:cNvPr>
          <p:cNvPicPr>
            <a:picLocks noChangeAspect="1"/>
          </p:cNvPicPr>
          <p:nvPr/>
        </p:nvPicPr>
        <p:blipFill>
          <a:blip r:embed="rId3"/>
          <a:stretch>
            <a:fillRect/>
          </a:stretch>
        </p:blipFill>
        <p:spPr>
          <a:xfrm>
            <a:off x="2638395" y="3429000"/>
            <a:ext cx="4763165" cy="2638793"/>
          </a:xfrm>
          <a:prstGeom prst="rect">
            <a:avLst/>
          </a:prstGeom>
        </p:spPr>
      </p:pic>
    </p:spTree>
    <p:extLst>
      <p:ext uri="{BB962C8B-B14F-4D97-AF65-F5344CB8AC3E}">
        <p14:creationId xmlns:p14="http://schemas.microsoft.com/office/powerpoint/2010/main" val="223010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91437B-220A-5ABE-B26E-A1535DA39CBD}"/>
              </a:ext>
            </a:extLst>
          </p:cNvPr>
          <p:cNvPicPr>
            <a:picLocks noChangeAspect="1"/>
          </p:cNvPicPr>
          <p:nvPr/>
        </p:nvPicPr>
        <p:blipFill>
          <a:blip r:embed="rId3"/>
          <a:stretch>
            <a:fillRect/>
          </a:stretch>
        </p:blipFill>
        <p:spPr>
          <a:xfrm>
            <a:off x="7368310" y="276287"/>
            <a:ext cx="4781650" cy="3525017"/>
          </a:xfrm>
          <a:prstGeom prst="rect">
            <a:avLst/>
          </a:prstGeom>
        </p:spPr>
      </p:pic>
      <p:sp>
        <p:nvSpPr>
          <p:cNvPr id="4" name="Title 3">
            <a:extLst>
              <a:ext uri="{FF2B5EF4-FFF2-40B4-BE49-F238E27FC236}">
                <a16:creationId xmlns:a16="http://schemas.microsoft.com/office/drawing/2014/main" id="{9B221BF7-6F98-41E0-BFE9-26B8235B9475}"/>
              </a:ext>
            </a:extLst>
          </p:cNvPr>
          <p:cNvSpPr>
            <a:spLocks noGrp="1"/>
          </p:cNvSpPr>
          <p:nvPr>
            <p:ph type="title"/>
          </p:nvPr>
        </p:nvSpPr>
        <p:spPr>
          <a:xfrm>
            <a:off x="116291" y="-92832"/>
            <a:ext cx="11563350" cy="1325563"/>
          </a:xfrm>
        </p:spPr>
        <p:txBody>
          <a:bodyPr/>
          <a:lstStyle/>
          <a:p>
            <a:r>
              <a:rPr lang="en-US" dirty="0">
                <a:latin typeface="+mn-lt"/>
              </a:rPr>
              <a:t>NZ Panels Group  </a:t>
            </a:r>
          </a:p>
        </p:txBody>
      </p:sp>
      <p:sp>
        <p:nvSpPr>
          <p:cNvPr id="5" name="Content Placeholder 4">
            <a:extLst>
              <a:ext uri="{FF2B5EF4-FFF2-40B4-BE49-F238E27FC236}">
                <a16:creationId xmlns:a16="http://schemas.microsoft.com/office/drawing/2014/main" id="{EBA86A28-B311-4E80-A9D3-FF1C6AACE31C}"/>
              </a:ext>
            </a:extLst>
          </p:cNvPr>
          <p:cNvSpPr>
            <a:spLocks noGrp="1"/>
          </p:cNvSpPr>
          <p:nvPr>
            <p:ph idx="1"/>
          </p:nvPr>
        </p:nvSpPr>
        <p:spPr>
          <a:xfrm>
            <a:off x="116291" y="1151977"/>
            <a:ext cx="7252494" cy="4355443"/>
          </a:xfrm>
        </p:spPr>
        <p:txBody>
          <a:bodyPr>
            <a:normAutofit/>
          </a:bodyPr>
          <a:lstStyle/>
          <a:p>
            <a:pPr marL="0" indent="0" algn="just">
              <a:buNone/>
            </a:pPr>
            <a:endParaRPr lang="en-NZ" sz="2600" b="0" i="0" dirty="0">
              <a:solidFill>
                <a:srgbClr val="4D4D4D"/>
              </a:solidFill>
              <a:effectLst/>
              <a:latin typeface="Verdana" panose="020B0604030504040204" pitchFamily="34" charset="0"/>
            </a:endParaRPr>
          </a:p>
          <a:p>
            <a:pPr lvl="1" algn="just"/>
            <a:r>
              <a:rPr lang="en-NZ" sz="2200" b="0" i="0" dirty="0">
                <a:solidFill>
                  <a:srgbClr val="4D4D4D"/>
                </a:solidFill>
                <a:effectLst/>
                <a:latin typeface="Verdana" panose="020B0604030504040204" pitchFamily="34" charset="0"/>
              </a:rPr>
              <a:t>will no longer supply fabricators who aren’t registered with the Voluntary RCS Accreditation Programme </a:t>
            </a:r>
          </a:p>
          <a:p>
            <a:pPr marL="457200" lvl="1" indent="0" algn="just">
              <a:buNone/>
            </a:pPr>
            <a:endParaRPr lang="en-NZ" sz="2200" b="0" i="0" dirty="0">
              <a:solidFill>
                <a:srgbClr val="4D4D4D"/>
              </a:solidFill>
              <a:effectLst/>
              <a:latin typeface="Verdana" panose="020B0604030504040204" pitchFamily="34" charset="0"/>
            </a:endParaRPr>
          </a:p>
          <a:p>
            <a:pPr lvl="1" algn="just"/>
            <a:r>
              <a:rPr lang="en-NZ" sz="2200" b="0" i="0" dirty="0">
                <a:solidFill>
                  <a:srgbClr val="4D4D4D"/>
                </a:solidFill>
                <a:effectLst/>
                <a:latin typeface="Verdana" panose="020B0604030504040204" pitchFamily="34" charset="0"/>
              </a:rPr>
              <a:t>Silver / Gold status will be required by end of 2023 to continue being supplied with engineered stone</a:t>
            </a:r>
          </a:p>
          <a:p>
            <a:pPr marL="457200" lvl="1" indent="0" algn="just">
              <a:buNone/>
            </a:pPr>
            <a:endParaRPr lang="en-NZ" sz="2200" b="0" i="0" dirty="0">
              <a:solidFill>
                <a:srgbClr val="4D4D4D"/>
              </a:solidFill>
              <a:effectLst/>
              <a:latin typeface="Verdana" panose="020B0604030504040204" pitchFamily="34" charset="0"/>
            </a:endParaRPr>
          </a:p>
          <a:p>
            <a:pPr lvl="1" algn="just"/>
            <a:r>
              <a:rPr lang="en-NZ" sz="2200" dirty="0">
                <a:solidFill>
                  <a:srgbClr val="4D4D4D"/>
                </a:solidFill>
                <a:latin typeface="Verdana" panose="020B0604030504040204" pitchFamily="34" charset="0"/>
              </a:rPr>
              <a:t>Shifting to ES &lt;40% Crystalline Silica &amp; will regularly have material tested to ensure supplied material complies to specifications</a:t>
            </a:r>
            <a:endParaRPr lang="en-NZ" sz="2600" dirty="0">
              <a:solidFill>
                <a:srgbClr val="4D4D4D"/>
              </a:solidFill>
              <a:latin typeface="Verdana" panose="020B0604030504040204" pitchFamily="34" charset="0"/>
            </a:endParaRPr>
          </a:p>
          <a:p>
            <a:pPr marL="0" indent="0">
              <a:buNone/>
            </a:pPr>
            <a:endParaRPr lang="en-NZ" sz="2600" dirty="0">
              <a:solidFill>
                <a:srgbClr val="4D4D4D"/>
              </a:solidFill>
              <a:latin typeface="Verdana" panose="020B0604030504040204" pitchFamily="34" charset="0"/>
            </a:endParaRPr>
          </a:p>
          <a:p>
            <a:pPr marL="0" indent="0">
              <a:buNone/>
            </a:pPr>
            <a:endParaRPr lang="en-NZ" sz="2000" dirty="0">
              <a:solidFill>
                <a:srgbClr val="4D4D4D"/>
              </a:solidFill>
              <a:latin typeface="Verdana" panose="020B0604030504040204" pitchFamily="34" charset="0"/>
            </a:endParaRPr>
          </a:p>
          <a:p>
            <a:pPr marL="0" indent="0">
              <a:buNone/>
            </a:pPr>
            <a:endParaRPr lang="en-NZ" sz="2400" dirty="0">
              <a:solidFill>
                <a:srgbClr val="4D4D4D"/>
              </a:solidFill>
              <a:latin typeface="Verdana" panose="020B0604030504040204" pitchFamily="34" charset="0"/>
            </a:endParaRPr>
          </a:p>
          <a:p>
            <a:pPr marL="0" indent="0">
              <a:buNone/>
            </a:pPr>
            <a:endParaRPr lang="en-NZ" sz="1200" dirty="0">
              <a:solidFill>
                <a:srgbClr val="4D4D4D"/>
              </a:solidFill>
              <a:latin typeface="Verdana" panose="020B0604030504040204" pitchFamily="34" charset="0"/>
            </a:endParaRPr>
          </a:p>
        </p:txBody>
      </p:sp>
      <p:sp>
        <p:nvSpPr>
          <p:cNvPr id="7" name="TextBox 6">
            <a:extLst>
              <a:ext uri="{FF2B5EF4-FFF2-40B4-BE49-F238E27FC236}">
                <a16:creationId xmlns:a16="http://schemas.microsoft.com/office/drawing/2014/main" id="{5719EC63-D7D4-3FB6-D36C-9629DBDF5997}"/>
              </a:ext>
            </a:extLst>
          </p:cNvPr>
          <p:cNvSpPr txBox="1"/>
          <p:nvPr/>
        </p:nvSpPr>
        <p:spPr>
          <a:xfrm>
            <a:off x="157856" y="6596390"/>
            <a:ext cx="12002137" cy="523220"/>
          </a:xfrm>
          <a:prstGeom prst="rect">
            <a:avLst/>
          </a:prstGeom>
          <a:noFill/>
        </p:spPr>
        <p:txBody>
          <a:bodyPr wrap="square" rtlCol="0">
            <a:spAutoFit/>
          </a:bodyPr>
          <a:lstStyle/>
          <a:p>
            <a:r>
              <a:rPr lang="en-NZ" sz="1000" dirty="0">
                <a:solidFill>
                  <a:srgbClr val="4D4D4D"/>
                </a:solidFill>
                <a:latin typeface="Verdana" panose="020B0604030504040204" pitchFamily="34" charset="0"/>
              </a:rPr>
              <a:t>https://www.stuff.co.nz/business/131820506/major-engineered-stone-supplier-to-cut-off-fabricators-who-dont-protect-workers-from-toxic-dust-that-causes-incurable-silicosis</a:t>
            </a:r>
          </a:p>
          <a:p>
            <a:endParaRPr lang="en-NZ" dirty="0"/>
          </a:p>
        </p:txBody>
      </p:sp>
    </p:spTree>
    <p:extLst>
      <p:ext uri="{BB962C8B-B14F-4D97-AF65-F5344CB8AC3E}">
        <p14:creationId xmlns:p14="http://schemas.microsoft.com/office/powerpoint/2010/main" val="3390378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BA86A28-B311-4E80-A9D3-FF1C6AACE31C}"/>
              </a:ext>
            </a:extLst>
          </p:cNvPr>
          <p:cNvSpPr>
            <a:spLocks noGrp="1"/>
          </p:cNvSpPr>
          <p:nvPr>
            <p:ph idx="1"/>
          </p:nvPr>
        </p:nvSpPr>
        <p:spPr>
          <a:xfrm>
            <a:off x="243840" y="1190371"/>
            <a:ext cx="11704320" cy="5399150"/>
          </a:xfrm>
        </p:spPr>
        <p:txBody>
          <a:bodyPr>
            <a:normAutofit/>
          </a:bodyPr>
          <a:lstStyle/>
          <a:p>
            <a:pPr>
              <a:buFontTx/>
              <a:buChar char="-"/>
            </a:pPr>
            <a:r>
              <a:rPr lang="en-NZ" dirty="0"/>
              <a:t>First case of Silicosis due to Engineered Stone fabrication 2015</a:t>
            </a:r>
          </a:p>
          <a:p>
            <a:pPr>
              <a:buFontTx/>
              <a:buChar char="-"/>
            </a:pPr>
            <a:r>
              <a:rPr lang="en-NZ" dirty="0"/>
              <a:t>7 cases of silicosis due to engineered stone fabrication 2018</a:t>
            </a:r>
          </a:p>
          <a:p>
            <a:pPr>
              <a:buFontTx/>
              <a:buChar char="-"/>
            </a:pPr>
            <a:r>
              <a:rPr lang="en-NZ" dirty="0"/>
              <a:t>Government funded industry screening introduced 2018/2019</a:t>
            </a:r>
          </a:p>
          <a:p>
            <a:pPr>
              <a:buFontTx/>
              <a:buChar char="-"/>
            </a:pPr>
            <a:r>
              <a:rPr lang="en-NZ" dirty="0"/>
              <a:t>Dry processing predominantly prior to 2019</a:t>
            </a:r>
          </a:p>
          <a:p>
            <a:pPr>
              <a:buFontTx/>
              <a:buChar char="-"/>
            </a:pPr>
            <a:r>
              <a:rPr lang="en-NZ" dirty="0"/>
              <a:t>2020, established guide for doctors</a:t>
            </a:r>
          </a:p>
          <a:p>
            <a:pPr>
              <a:buFontTx/>
              <a:buChar char="-"/>
            </a:pPr>
            <a:r>
              <a:rPr lang="en-NZ" dirty="0"/>
              <a:t>National Guidance provided – 21 February 2022</a:t>
            </a:r>
          </a:p>
          <a:p>
            <a:pPr>
              <a:buFontTx/>
              <a:buChar char="-"/>
            </a:pPr>
            <a:r>
              <a:rPr lang="en-NZ" dirty="0"/>
              <a:t>25% of stone benchtop industry diagnosed with silicosis</a:t>
            </a:r>
          </a:p>
          <a:p>
            <a:pPr>
              <a:buFontTx/>
              <a:buChar char="-"/>
            </a:pPr>
            <a:r>
              <a:rPr lang="en-NZ" dirty="0"/>
              <a:t>Government funded screening aided in diagnosis within the industry</a:t>
            </a:r>
          </a:p>
          <a:p>
            <a:pPr>
              <a:buFontTx/>
              <a:buChar char="-"/>
            </a:pPr>
            <a:r>
              <a:rPr lang="en-NZ" dirty="0"/>
              <a:t>3-4000 workforce, 1508 screened people by March 2023</a:t>
            </a:r>
          </a:p>
          <a:p>
            <a:pPr>
              <a:buFontTx/>
              <a:buChar char="-"/>
            </a:pPr>
            <a:r>
              <a:rPr lang="en-NZ" dirty="0"/>
              <a:t>Ban proposed if industry is not compliant by 2024</a:t>
            </a:r>
          </a:p>
          <a:p>
            <a:pPr marL="0" indent="0">
              <a:buNone/>
            </a:pPr>
            <a:endParaRPr lang="en-NZ" dirty="0"/>
          </a:p>
          <a:p>
            <a:endParaRPr lang="en-NZ" dirty="0"/>
          </a:p>
        </p:txBody>
      </p:sp>
      <p:sp>
        <p:nvSpPr>
          <p:cNvPr id="8" name="Title 3">
            <a:extLst>
              <a:ext uri="{FF2B5EF4-FFF2-40B4-BE49-F238E27FC236}">
                <a16:creationId xmlns:a16="http://schemas.microsoft.com/office/drawing/2014/main" id="{79666132-DBB2-BDDB-0EE3-4BCDE8E039FB}"/>
              </a:ext>
            </a:extLst>
          </p:cNvPr>
          <p:cNvSpPr>
            <a:spLocks noGrp="1"/>
          </p:cNvSpPr>
          <p:nvPr>
            <p:ph type="title"/>
          </p:nvPr>
        </p:nvSpPr>
        <p:spPr>
          <a:xfrm>
            <a:off x="243840" y="27179"/>
            <a:ext cx="11563350" cy="1319021"/>
          </a:xfrm>
        </p:spPr>
        <p:txBody>
          <a:bodyPr/>
          <a:lstStyle/>
          <a:p>
            <a:r>
              <a:rPr lang="en-US" dirty="0">
                <a:latin typeface="+mn-lt"/>
              </a:rPr>
              <a:t>Situation in Australia</a:t>
            </a:r>
            <a:endParaRPr lang="en-NZ" dirty="0">
              <a:latin typeface="+mn-lt"/>
            </a:endParaRPr>
          </a:p>
        </p:txBody>
      </p:sp>
      <p:pic>
        <p:nvPicPr>
          <p:cNvPr id="9" name="Picture 8">
            <a:extLst>
              <a:ext uri="{FF2B5EF4-FFF2-40B4-BE49-F238E27FC236}">
                <a16:creationId xmlns:a16="http://schemas.microsoft.com/office/drawing/2014/main" id="{AB7D3973-F161-55A4-9D8E-B174CAF0AC20}"/>
              </a:ext>
            </a:extLst>
          </p:cNvPr>
          <p:cNvPicPr>
            <a:picLocks noChangeAspect="1"/>
          </p:cNvPicPr>
          <p:nvPr/>
        </p:nvPicPr>
        <p:blipFill>
          <a:blip r:embed="rId3"/>
          <a:stretch>
            <a:fillRect/>
          </a:stretch>
        </p:blipFill>
        <p:spPr>
          <a:xfrm>
            <a:off x="10633917" y="2315186"/>
            <a:ext cx="1173273" cy="3305349"/>
          </a:xfrm>
          <a:prstGeom prst="rect">
            <a:avLst/>
          </a:prstGeom>
        </p:spPr>
      </p:pic>
    </p:spTree>
    <p:extLst>
      <p:ext uri="{BB962C8B-B14F-4D97-AF65-F5344CB8AC3E}">
        <p14:creationId xmlns:p14="http://schemas.microsoft.com/office/powerpoint/2010/main" val="289141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21BF7-6F98-41E0-BFE9-26B8235B9475}"/>
              </a:ext>
            </a:extLst>
          </p:cNvPr>
          <p:cNvSpPr>
            <a:spLocks noGrp="1"/>
          </p:cNvSpPr>
          <p:nvPr>
            <p:ph type="title"/>
          </p:nvPr>
        </p:nvSpPr>
        <p:spPr>
          <a:xfrm>
            <a:off x="141604" y="-139294"/>
            <a:ext cx="11563350" cy="1325563"/>
          </a:xfrm>
        </p:spPr>
        <p:txBody>
          <a:bodyPr/>
          <a:lstStyle/>
          <a:p>
            <a:r>
              <a:rPr lang="en-US" dirty="0">
                <a:latin typeface="+mn-lt"/>
              </a:rPr>
              <a:t>Crystalline Silica</a:t>
            </a:r>
            <a:endParaRPr lang="en-NZ" dirty="0">
              <a:latin typeface="+mn-lt"/>
            </a:endParaRPr>
          </a:p>
        </p:txBody>
      </p:sp>
      <p:sp>
        <p:nvSpPr>
          <p:cNvPr id="5" name="Content Placeholder 4">
            <a:extLst>
              <a:ext uri="{FF2B5EF4-FFF2-40B4-BE49-F238E27FC236}">
                <a16:creationId xmlns:a16="http://schemas.microsoft.com/office/drawing/2014/main" id="{EBA86A28-B311-4E80-A9D3-FF1C6AACE31C}"/>
              </a:ext>
            </a:extLst>
          </p:cNvPr>
          <p:cNvSpPr>
            <a:spLocks noGrp="1"/>
          </p:cNvSpPr>
          <p:nvPr>
            <p:ph idx="1"/>
          </p:nvPr>
        </p:nvSpPr>
        <p:spPr>
          <a:xfrm>
            <a:off x="141604" y="762770"/>
            <a:ext cx="11563350" cy="5057262"/>
          </a:xfrm>
        </p:spPr>
        <p:txBody>
          <a:bodyPr>
            <a:noAutofit/>
          </a:bodyPr>
          <a:lstStyle/>
          <a:p>
            <a:r>
              <a:rPr lang="en-NZ" sz="2100" dirty="0"/>
              <a:t>Well known hazard with health effects that are known &amp; well established prevention</a:t>
            </a:r>
          </a:p>
          <a:p>
            <a:r>
              <a:rPr lang="en-NZ" sz="2100" dirty="0"/>
              <a:t>Why so many Silicosis cases from Engineered Stone?</a:t>
            </a:r>
          </a:p>
          <a:p>
            <a:pPr marL="0" indent="0">
              <a:buNone/>
            </a:pPr>
            <a:r>
              <a:rPr lang="en-NZ" sz="2100" dirty="0"/>
              <a:t>	- Massively Increasing industry demands </a:t>
            </a:r>
          </a:p>
          <a:p>
            <a:pPr marL="0" indent="0">
              <a:buNone/>
            </a:pPr>
            <a:r>
              <a:rPr lang="en-NZ" sz="2100" dirty="0"/>
              <a:t>	- Young workforce being exposed to high load of respirable crystalline silica &amp; other compounds</a:t>
            </a:r>
          </a:p>
          <a:p>
            <a:pPr marL="0" indent="0">
              <a:buNone/>
            </a:pPr>
            <a:r>
              <a:rPr lang="en-NZ" sz="2100" dirty="0"/>
              <a:t>	- Scar tissue hasn’t yet developed as is characteristic of chronic silicosis</a:t>
            </a:r>
          </a:p>
          <a:p>
            <a:pPr marL="0" indent="0">
              <a:buNone/>
            </a:pPr>
            <a:r>
              <a:rPr lang="en-NZ" sz="2100" dirty="0"/>
              <a:t>	- leads to difficulty diagnosing from X-Rays &amp; lung function testing, markers visible through CT</a:t>
            </a:r>
          </a:p>
          <a:p>
            <a:pPr>
              <a:buFontTx/>
              <a:buChar char="-"/>
            </a:pPr>
            <a:r>
              <a:rPr lang="en-NZ" sz="2100" dirty="0"/>
              <a:t>Double amount of crystalline silica in fabricated stone than in natural granite stone. (&gt;90% compared with &lt;45% in granite – OSHA/CDC</a:t>
            </a:r>
          </a:p>
          <a:p>
            <a:pPr>
              <a:buFontTx/>
              <a:buChar char="-"/>
            </a:pPr>
            <a:r>
              <a:rPr lang="en-NZ" sz="2100" dirty="0"/>
              <a:t>Only treatment for severe silicosis is a lung transplant – 50% lead to mortality within 3-year survival after transplant</a:t>
            </a:r>
          </a:p>
          <a:p>
            <a:pPr>
              <a:buFontTx/>
              <a:buChar char="-"/>
            </a:pPr>
            <a:r>
              <a:rPr lang="en-NZ" sz="2100" dirty="0"/>
              <a:t>Countertop workers have acute exposures leading to accelerated silicosis – Doesn’t take 10+ years to present but developed within 1-2years of exposure due to the high concentrations of respirable crystalline silica emitted during dry cutting and sweeping</a:t>
            </a:r>
          </a:p>
          <a:p>
            <a:pPr>
              <a:buFontTx/>
              <a:buChar char="-"/>
            </a:pPr>
            <a:endParaRPr lang="en-NZ" sz="2100" dirty="0"/>
          </a:p>
          <a:p>
            <a:endParaRPr lang="en-NZ" sz="2100" dirty="0"/>
          </a:p>
        </p:txBody>
      </p:sp>
      <p:pic>
        <p:nvPicPr>
          <p:cNvPr id="6" name="Picture 5">
            <a:extLst>
              <a:ext uri="{FF2B5EF4-FFF2-40B4-BE49-F238E27FC236}">
                <a16:creationId xmlns:a16="http://schemas.microsoft.com/office/drawing/2014/main" id="{D77D20FA-DF76-F349-92E7-2DF6998D52BB}"/>
              </a:ext>
            </a:extLst>
          </p:cNvPr>
          <p:cNvPicPr>
            <a:picLocks noChangeAspect="1"/>
          </p:cNvPicPr>
          <p:nvPr/>
        </p:nvPicPr>
        <p:blipFill rotWithShape="1">
          <a:blip r:embed="rId3"/>
          <a:srcRect l="2591" t="1373" r="1776" b="2265"/>
          <a:stretch/>
        </p:blipFill>
        <p:spPr>
          <a:xfrm>
            <a:off x="9722868" y="37092"/>
            <a:ext cx="2035749" cy="2051242"/>
          </a:xfrm>
          <a:prstGeom prst="diamond">
            <a:avLst/>
          </a:prstGeom>
        </p:spPr>
      </p:pic>
    </p:spTree>
    <p:extLst>
      <p:ext uri="{BB962C8B-B14F-4D97-AF65-F5344CB8AC3E}">
        <p14:creationId xmlns:p14="http://schemas.microsoft.com/office/powerpoint/2010/main" val="1951437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21BF7-6F98-41E0-BFE9-26B8235B9475}"/>
              </a:ext>
            </a:extLst>
          </p:cNvPr>
          <p:cNvSpPr>
            <a:spLocks noGrp="1"/>
          </p:cNvSpPr>
          <p:nvPr>
            <p:ph type="title"/>
          </p:nvPr>
        </p:nvSpPr>
        <p:spPr>
          <a:xfrm>
            <a:off x="243840" y="-244478"/>
            <a:ext cx="11563350" cy="1325563"/>
          </a:xfrm>
        </p:spPr>
        <p:txBody>
          <a:bodyPr/>
          <a:lstStyle/>
          <a:p>
            <a:r>
              <a:rPr lang="en-US" dirty="0">
                <a:latin typeface="+mn-lt"/>
              </a:rPr>
              <a:t>Workers potentially exposed</a:t>
            </a:r>
            <a:endParaRPr lang="en-NZ" dirty="0">
              <a:latin typeface="+mn-lt"/>
            </a:endParaRPr>
          </a:p>
        </p:txBody>
      </p:sp>
      <p:sp>
        <p:nvSpPr>
          <p:cNvPr id="5" name="Content Placeholder 4">
            <a:extLst>
              <a:ext uri="{FF2B5EF4-FFF2-40B4-BE49-F238E27FC236}">
                <a16:creationId xmlns:a16="http://schemas.microsoft.com/office/drawing/2014/main" id="{EBA86A28-B311-4E80-A9D3-FF1C6AACE31C}"/>
              </a:ext>
            </a:extLst>
          </p:cNvPr>
          <p:cNvSpPr>
            <a:spLocks noGrp="1"/>
          </p:cNvSpPr>
          <p:nvPr>
            <p:ph idx="1"/>
          </p:nvPr>
        </p:nvSpPr>
        <p:spPr>
          <a:xfrm>
            <a:off x="243840" y="735980"/>
            <a:ext cx="11563350" cy="5190759"/>
          </a:xfrm>
        </p:spPr>
        <p:txBody>
          <a:bodyPr>
            <a:normAutofit lnSpcReduction="10000"/>
          </a:bodyPr>
          <a:lstStyle/>
          <a:p>
            <a:r>
              <a:rPr lang="en-NZ" dirty="0"/>
              <a:t> </a:t>
            </a:r>
            <a:r>
              <a:rPr lang="en-NZ" u="sng" dirty="0"/>
              <a:t>Primary Workplace</a:t>
            </a:r>
          </a:p>
          <a:p>
            <a:pPr lvl="1"/>
            <a:r>
              <a:rPr lang="en-NZ" dirty="0"/>
              <a:t>Fabricator / workshop</a:t>
            </a:r>
          </a:p>
          <a:p>
            <a:pPr lvl="2"/>
            <a:r>
              <a:rPr lang="en-NZ" dirty="0"/>
              <a:t>Multiple controls in place</a:t>
            </a:r>
          </a:p>
          <a:p>
            <a:r>
              <a:rPr lang="en-NZ" u="sng" dirty="0"/>
              <a:t>Secondary Workplace</a:t>
            </a:r>
          </a:p>
          <a:p>
            <a:pPr lvl="1"/>
            <a:r>
              <a:rPr lang="en-NZ" dirty="0"/>
              <a:t>Installation point, onsite/commercial</a:t>
            </a:r>
          </a:p>
          <a:p>
            <a:pPr lvl="2"/>
            <a:r>
              <a:rPr lang="en-NZ" dirty="0"/>
              <a:t>Little / no controls in place</a:t>
            </a:r>
          </a:p>
          <a:p>
            <a:pPr marL="446088" lvl="2"/>
            <a:r>
              <a:rPr lang="en-NZ" sz="2400" dirty="0"/>
              <a:t>SEGs exposed:</a:t>
            </a:r>
            <a:endParaRPr lang="en-NZ" u="sng" dirty="0"/>
          </a:p>
          <a:p>
            <a:pPr marL="1160463" lvl="3"/>
            <a:r>
              <a:rPr lang="en-NZ" dirty="0"/>
              <a:t>CNC Router / Water Jet Operator</a:t>
            </a:r>
          </a:p>
          <a:p>
            <a:pPr marL="1160463" lvl="3"/>
            <a:r>
              <a:rPr lang="en-NZ" dirty="0"/>
              <a:t>Saw Operators</a:t>
            </a:r>
          </a:p>
          <a:p>
            <a:pPr marL="1160463" lvl="3"/>
            <a:r>
              <a:rPr lang="en-NZ" dirty="0"/>
              <a:t>Labourers</a:t>
            </a:r>
          </a:p>
          <a:p>
            <a:pPr marL="1160463" lvl="3"/>
            <a:r>
              <a:rPr lang="en-NZ" dirty="0"/>
              <a:t>Shapers</a:t>
            </a:r>
          </a:p>
          <a:p>
            <a:pPr marL="1160463" lvl="3"/>
            <a:r>
              <a:rPr lang="en-NZ" dirty="0"/>
              <a:t>Finishing Workers</a:t>
            </a:r>
          </a:p>
          <a:p>
            <a:pPr marL="1160463" lvl="3"/>
            <a:r>
              <a:rPr lang="en-NZ" dirty="0"/>
              <a:t>Polishers</a:t>
            </a:r>
          </a:p>
          <a:p>
            <a:pPr marL="1160463" lvl="3"/>
            <a:r>
              <a:rPr lang="en-NZ" dirty="0"/>
              <a:t>Supervisors</a:t>
            </a:r>
          </a:p>
          <a:p>
            <a:pPr marL="1160463" lvl="3"/>
            <a:r>
              <a:rPr lang="en-NZ" dirty="0"/>
              <a:t>Office Workers</a:t>
            </a:r>
          </a:p>
          <a:p>
            <a:pPr marL="914400" lvl="2" indent="0">
              <a:buNone/>
            </a:pPr>
            <a:endParaRPr lang="en-NZ" dirty="0"/>
          </a:p>
        </p:txBody>
      </p:sp>
      <p:pic>
        <p:nvPicPr>
          <p:cNvPr id="2" name="Picture 1">
            <a:extLst>
              <a:ext uri="{FF2B5EF4-FFF2-40B4-BE49-F238E27FC236}">
                <a16:creationId xmlns:a16="http://schemas.microsoft.com/office/drawing/2014/main" id="{DB7B93F9-0507-7F92-3A0C-2A5D95D88B74}"/>
              </a:ext>
            </a:extLst>
          </p:cNvPr>
          <p:cNvPicPr>
            <a:picLocks noChangeAspect="1"/>
          </p:cNvPicPr>
          <p:nvPr/>
        </p:nvPicPr>
        <p:blipFill>
          <a:blip r:embed="rId3">
            <a:extLst>
              <a:ext uri="{BEBA8EAE-BF5A-486C-A8C5-ECC9F3942E4B}">
                <a14:imgProps xmlns:a14="http://schemas.microsoft.com/office/drawing/2010/main">
                  <a14:imgLayer r:embed="rId4">
                    <a14:imgEffect>
                      <a14:artisticGlowDiffused/>
                    </a14:imgEffect>
                  </a14:imgLayer>
                </a14:imgProps>
              </a:ext>
            </a:extLst>
          </a:blip>
          <a:stretch>
            <a:fillRect/>
          </a:stretch>
        </p:blipFill>
        <p:spPr>
          <a:xfrm>
            <a:off x="5664863" y="1081085"/>
            <a:ext cx="6385576" cy="4240022"/>
          </a:xfrm>
          <a:prstGeom prst="rect">
            <a:avLst/>
          </a:prstGeom>
        </p:spPr>
      </p:pic>
    </p:spTree>
    <p:extLst>
      <p:ext uri="{BB962C8B-B14F-4D97-AF65-F5344CB8AC3E}">
        <p14:creationId xmlns:p14="http://schemas.microsoft.com/office/powerpoint/2010/main" val="1346291677"/>
      </p:ext>
    </p:extLst>
  </p:cSld>
  <p:clrMapOvr>
    <a:masterClrMapping/>
  </p:clrMapOvr>
</p:sld>
</file>

<file path=ppt/theme/theme1.xml><?xml version="1.0" encoding="utf-8"?>
<a:theme xmlns:a="http://schemas.openxmlformats.org/drawingml/2006/main" name="Office Theme">
  <a:themeElements>
    <a:clrScheme name="Chemsafety">
      <a:dk1>
        <a:srgbClr val="000000"/>
      </a:dk1>
      <a:lt1>
        <a:sysClr val="window" lastClr="FFFFFF"/>
      </a:lt1>
      <a:dk2>
        <a:srgbClr val="541C70"/>
      </a:dk2>
      <a:lt2>
        <a:srgbClr val="E7E6E6"/>
      </a:lt2>
      <a:accent1>
        <a:srgbClr val="541C70"/>
      </a:accent1>
      <a:accent2>
        <a:srgbClr val="9E82AF"/>
      </a:accent2>
      <a:accent3>
        <a:srgbClr val="239BD2"/>
      </a:accent3>
      <a:accent4>
        <a:srgbClr val="F0861B"/>
      </a:accent4>
      <a:accent5>
        <a:srgbClr val="97BF0D"/>
      </a:accent5>
      <a:accent6>
        <a:srgbClr val="E2001A"/>
      </a:accent6>
      <a:hlink>
        <a:srgbClr val="541C70"/>
      </a:hlink>
      <a:folHlink>
        <a:srgbClr val="541C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hemsafety">
      <a:dk1>
        <a:srgbClr val="000000"/>
      </a:dk1>
      <a:lt1>
        <a:sysClr val="window" lastClr="FFFFFF"/>
      </a:lt1>
      <a:dk2>
        <a:srgbClr val="541C70"/>
      </a:dk2>
      <a:lt2>
        <a:srgbClr val="E7E6E6"/>
      </a:lt2>
      <a:accent1>
        <a:srgbClr val="541C70"/>
      </a:accent1>
      <a:accent2>
        <a:srgbClr val="9E82AF"/>
      </a:accent2>
      <a:accent3>
        <a:srgbClr val="239BD2"/>
      </a:accent3>
      <a:accent4>
        <a:srgbClr val="F0861B"/>
      </a:accent4>
      <a:accent5>
        <a:srgbClr val="97BF0D"/>
      </a:accent5>
      <a:accent6>
        <a:srgbClr val="E2001A"/>
      </a:accent6>
      <a:hlink>
        <a:srgbClr val="541C70"/>
      </a:hlink>
      <a:folHlink>
        <a:srgbClr val="541C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hemsafety">
      <a:dk1>
        <a:srgbClr val="000000"/>
      </a:dk1>
      <a:lt1>
        <a:sysClr val="window" lastClr="FFFFFF"/>
      </a:lt1>
      <a:dk2>
        <a:srgbClr val="541C70"/>
      </a:dk2>
      <a:lt2>
        <a:srgbClr val="E7E6E6"/>
      </a:lt2>
      <a:accent1>
        <a:srgbClr val="541C70"/>
      </a:accent1>
      <a:accent2>
        <a:srgbClr val="9E82AF"/>
      </a:accent2>
      <a:accent3>
        <a:srgbClr val="239BD2"/>
      </a:accent3>
      <a:accent4>
        <a:srgbClr val="F0861B"/>
      </a:accent4>
      <a:accent5>
        <a:srgbClr val="97BF0D"/>
      </a:accent5>
      <a:accent6>
        <a:srgbClr val="E2001A"/>
      </a:accent6>
      <a:hlink>
        <a:srgbClr val="541C70"/>
      </a:hlink>
      <a:folHlink>
        <a:srgbClr val="541C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hemsafety">
      <a:dk1>
        <a:srgbClr val="000000"/>
      </a:dk1>
      <a:lt1>
        <a:sysClr val="window" lastClr="FFFFFF"/>
      </a:lt1>
      <a:dk2>
        <a:srgbClr val="541C70"/>
      </a:dk2>
      <a:lt2>
        <a:srgbClr val="E7E6E6"/>
      </a:lt2>
      <a:accent1>
        <a:srgbClr val="541C70"/>
      </a:accent1>
      <a:accent2>
        <a:srgbClr val="9E82AF"/>
      </a:accent2>
      <a:accent3>
        <a:srgbClr val="239BD2"/>
      </a:accent3>
      <a:accent4>
        <a:srgbClr val="F0861B"/>
      </a:accent4>
      <a:accent5>
        <a:srgbClr val="97BF0D"/>
      </a:accent5>
      <a:accent6>
        <a:srgbClr val="E2001A"/>
      </a:accent6>
      <a:hlink>
        <a:srgbClr val="541C70"/>
      </a:hlink>
      <a:folHlink>
        <a:srgbClr val="541C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Chemsafety">
      <a:dk1>
        <a:srgbClr val="000000"/>
      </a:dk1>
      <a:lt1>
        <a:sysClr val="window" lastClr="FFFFFF"/>
      </a:lt1>
      <a:dk2>
        <a:srgbClr val="541C70"/>
      </a:dk2>
      <a:lt2>
        <a:srgbClr val="E7E6E6"/>
      </a:lt2>
      <a:accent1>
        <a:srgbClr val="541C70"/>
      </a:accent1>
      <a:accent2>
        <a:srgbClr val="9E82AF"/>
      </a:accent2>
      <a:accent3>
        <a:srgbClr val="239BD2"/>
      </a:accent3>
      <a:accent4>
        <a:srgbClr val="F0861B"/>
      </a:accent4>
      <a:accent5>
        <a:srgbClr val="97BF0D"/>
      </a:accent5>
      <a:accent6>
        <a:srgbClr val="E2001A"/>
      </a:accent6>
      <a:hlink>
        <a:srgbClr val="541C70"/>
      </a:hlink>
      <a:folHlink>
        <a:srgbClr val="541C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4007</TotalTime>
  <Words>2495</Words>
  <Application>Microsoft Office PowerPoint</Application>
  <PresentationFormat>Widescreen</PresentationFormat>
  <Paragraphs>247</Paragraphs>
  <Slides>20</Slides>
  <Notes>13</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20</vt:i4>
      </vt:variant>
    </vt:vector>
  </HeadingPairs>
  <TitlesOfParts>
    <vt:vector size="34" baseType="lpstr">
      <vt:lpstr>Arial</vt:lpstr>
      <vt:lpstr>Bebas Neue</vt:lpstr>
      <vt:lpstr>Calibri</vt:lpstr>
      <vt:lpstr>Calibri Light</vt:lpstr>
      <vt:lpstr>Courier New</vt:lpstr>
      <vt:lpstr>Lato Light</vt:lpstr>
      <vt:lpstr>Verdana</vt:lpstr>
      <vt:lpstr>YouTube Sans</vt:lpstr>
      <vt:lpstr>Office Theme</vt:lpstr>
      <vt:lpstr>3_Office Theme</vt:lpstr>
      <vt:lpstr>1_Office Theme</vt:lpstr>
      <vt:lpstr>2_Office Theme</vt:lpstr>
      <vt:lpstr>5_Office Theme</vt:lpstr>
      <vt:lpstr>4_Office Theme</vt:lpstr>
      <vt:lpstr>PowerPoint Presentation</vt:lpstr>
      <vt:lpstr>Engineered / Artificial / Manufactured  Stone</vt:lpstr>
      <vt:lpstr>Engineered Stone</vt:lpstr>
      <vt:lpstr>Why the hype?</vt:lpstr>
      <vt:lpstr>Situation in New Zealand</vt:lpstr>
      <vt:lpstr>NZ Panels Group  </vt:lpstr>
      <vt:lpstr>Situation in Australia</vt:lpstr>
      <vt:lpstr>Crystalline Silica</vt:lpstr>
      <vt:lpstr>Workers potentially exposed</vt:lpstr>
      <vt:lpstr>What is silicosis?</vt:lpstr>
      <vt:lpstr>Mechanism of Silicosis</vt:lpstr>
      <vt:lpstr>Controlling Exposure</vt:lpstr>
      <vt:lpstr>Control</vt:lpstr>
      <vt:lpstr>Control</vt:lpstr>
      <vt:lpstr>Conclusion</vt:lpstr>
      <vt:lpstr>Engineered / Artificial / Manufactured  Stone</vt:lpstr>
      <vt:lpstr>PowerPoint Presentation</vt:lpstr>
      <vt:lpstr>PowerPoint Presentation</vt:lpstr>
      <vt:lpstr>PowerPoint Presentation</vt:lpstr>
      <vt:lpstr>HSE Guidance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Nicky Randall</dc:creator>
  <cp:lastModifiedBy>Almi Bradfield-van Wyk</cp:lastModifiedBy>
  <cp:revision>59</cp:revision>
  <dcterms:created xsi:type="dcterms:W3CDTF">2020-06-18T01:37:43Z</dcterms:created>
  <dcterms:modified xsi:type="dcterms:W3CDTF">2023-05-01T22:38:49Z</dcterms:modified>
</cp:coreProperties>
</file>